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6"/>
  </p:notesMasterIdLst>
  <p:handoutMasterIdLst>
    <p:handoutMasterId r:id="rId37"/>
  </p:handoutMasterIdLst>
  <p:sldIdLst>
    <p:sldId id="331" r:id="rId2"/>
    <p:sldId id="368" r:id="rId3"/>
    <p:sldId id="332" r:id="rId4"/>
    <p:sldId id="369" r:id="rId5"/>
    <p:sldId id="333" r:id="rId6"/>
    <p:sldId id="325" r:id="rId7"/>
    <p:sldId id="366" r:id="rId8"/>
    <p:sldId id="326" r:id="rId9"/>
    <p:sldId id="329" r:id="rId10"/>
    <p:sldId id="321" r:id="rId11"/>
    <p:sldId id="349" r:id="rId12"/>
    <p:sldId id="322" r:id="rId13"/>
    <p:sldId id="323" r:id="rId14"/>
    <p:sldId id="335" r:id="rId15"/>
    <p:sldId id="337" r:id="rId16"/>
    <p:sldId id="338" r:id="rId17"/>
    <p:sldId id="350" r:id="rId18"/>
    <p:sldId id="351" r:id="rId19"/>
    <p:sldId id="352" r:id="rId20"/>
    <p:sldId id="353" r:id="rId21"/>
    <p:sldId id="354" r:id="rId22"/>
    <p:sldId id="355" r:id="rId23"/>
    <p:sldId id="356" r:id="rId24"/>
    <p:sldId id="357" r:id="rId25"/>
    <p:sldId id="358" r:id="rId26"/>
    <p:sldId id="359" r:id="rId27"/>
    <p:sldId id="360" r:id="rId28"/>
    <p:sldId id="367" r:id="rId29"/>
    <p:sldId id="362" r:id="rId30"/>
    <p:sldId id="370" r:id="rId31"/>
    <p:sldId id="363" r:id="rId32"/>
    <p:sldId id="364" r:id="rId33"/>
    <p:sldId id="365" r:id="rId34"/>
    <p:sldId id="371" r:id="rId35"/>
  </p:sldIdLst>
  <p:sldSz cx="9144000" cy="6858000" type="screen4x3"/>
  <p:notesSz cx="6858000" cy="9144000"/>
  <p:defaultTextStyle>
    <a:defPPr>
      <a:defRPr lang="fr-CH"/>
    </a:defPPr>
    <a:lvl1pPr algn="l" rtl="0" eaLnBrk="0" fontAlgn="base" hangingPunct="0">
      <a:lnSpc>
        <a:spcPct val="80000"/>
      </a:lnSpc>
      <a:spcBef>
        <a:spcPct val="20000"/>
      </a:spcBef>
      <a:spcAft>
        <a:spcPct val="0"/>
      </a:spcAft>
      <a:buChar char="•"/>
      <a:defRPr b="1" i="1" kern="1200">
        <a:solidFill>
          <a:srgbClr val="333399"/>
        </a:solidFill>
        <a:latin typeface="Times New Roman" pitchFamily="18" charset="0"/>
        <a:ea typeface="+mn-ea"/>
        <a:cs typeface="+mn-cs"/>
      </a:defRPr>
    </a:lvl1pPr>
    <a:lvl2pPr marL="457200" algn="l" rtl="0" eaLnBrk="0" fontAlgn="base" hangingPunct="0">
      <a:lnSpc>
        <a:spcPct val="80000"/>
      </a:lnSpc>
      <a:spcBef>
        <a:spcPct val="20000"/>
      </a:spcBef>
      <a:spcAft>
        <a:spcPct val="0"/>
      </a:spcAft>
      <a:buChar char="•"/>
      <a:defRPr b="1" i="1" kern="1200">
        <a:solidFill>
          <a:srgbClr val="333399"/>
        </a:solidFill>
        <a:latin typeface="Times New Roman" pitchFamily="18" charset="0"/>
        <a:ea typeface="+mn-ea"/>
        <a:cs typeface="+mn-cs"/>
      </a:defRPr>
    </a:lvl2pPr>
    <a:lvl3pPr marL="914400" algn="l" rtl="0" eaLnBrk="0" fontAlgn="base" hangingPunct="0">
      <a:lnSpc>
        <a:spcPct val="80000"/>
      </a:lnSpc>
      <a:spcBef>
        <a:spcPct val="20000"/>
      </a:spcBef>
      <a:spcAft>
        <a:spcPct val="0"/>
      </a:spcAft>
      <a:buChar char="•"/>
      <a:defRPr b="1" i="1" kern="1200">
        <a:solidFill>
          <a:srgbClr val="333399"/>
        </a:solidFill>
        <a:latin typeface="Times New Roman" pitchFamily="18" charset="0"/>
        <a:ea typeface="+mn-ea"/>
        <a:cs typeface="+mn-cs"/>
      </a:defRPr>
    </a:lvl3pPr>
    <a:lvl4pPr marL="1371600" algn="l" rtl="0" eaLnBrk="0" fontAlgn="base" hangingPunct="0">
      <a:lnSpc>
        <a:spcPct val="80000"/>
      </a:lnSpc>
      <a:spcBef>
        <a:spcPct val="20000"/>
      </a:spcBef>
      <a:spcAft>
        <a:spcPct val="0"/>
      </a:spcAft>
      <a:buChar char="•"/>
      <a:defRPr b="1" i="1" kern="1200">
        <a:solidFill>
          <a:srgbClr val="333399"/>
        </a:solidFill>
        <a:latin typeface="Times New Roman" pitchFamily="18" charset="0"/>
        <a:ea typeface="+mn-ea"/>
        <a:cs typeface="+mn-cs"/>
      </a:defRPr>
    </a:lvl4pPr>
    <a:lvl5pPr marL="1828800" algn="l" rtl="0" eaLnBrk="0" fontAlgn="base" hangingPunct="0">
      <a:lnSpc>
        <a:spcPct val="80000"/>
      </a:lnSpc>
      <a:spcBef>
        <a:spcPct val="20000"/>
      </a:spcBef>
      <a:spcAft>
        <a:spcPct val="0"/>
      </a:spcAft>
      <a:buChar char="•"/>
      <a:defRPr b="1" i="1" kern="1200">
        <a:solidFill>
          <a:srgbClr val="333399"/>
        </a:solidFill>
        <a:latin typeface="Times New Roman" pitchFamily="18" charset="0"/>
        <a:ea typeface="+mn-ea"/>
        <a:cs typeface="+mn-cs"/>
      </a:defRPr>
    </a:lvl5pPr>
    <a:lvl6pPr marL="2286000" algn="l" defTabSz="914400" rtl="0" eaLnBrk="1" latinLnBrk="0" hangingPunct="1">
      <a:defRPr b="1" i="1" kern="1200">
        <a:solidFill>
          <a:srgbClr val="333399"/>
        </a:solidFill>
        <a:latin typeface="Times New Roman" pitchFamily="18" charset="0"/>
        <a:ea typeface="+mn-ea"/>
        <a:cs typeface="+mn-cs"/>
      </a:defRPr>
    </a:lvl6pPr>
    <a:lvl7pPr marL="2743200" algn="l" defTabSz="914400" rtl="0" eaLnBrk="1" latinLnBrk="0" hangingPunct="1">
      <a:defRPr b="1" i="1" kern="1200">
        <a:solidFill>
          <a:srgbClr val="333399"/>
        </a:solidFill>
        <a:latin typeface="Times New Roman" pitchFamily="18" charset="0"/>
        <a:ea typeface="+mn-ea"/>
        <a:cs typeface="+mn-cs"/>
      </a:defRPr>
    </a:lvl7pPr>
    <a:lvl8pPr marL="3200400" algn="l" defTabSz="914400" rtl="0" eaLnBrk="1" latinLnBrk="0" hangingPunct="1">
      <a:defRPr b="1" i="1" kern="1200">
        <a:solidFill>
          <a:srgbClr val="333399"/>
        </a:solidFill>
        <a:latin typeface="Times New Roman" pitchFamily="18" charset="0"/>
        <a:ea typeface="+mn-ea"/>
        <a:cs typeface="+mn-cs"/>
      </a:defRPr>
    </a:lvl8pPr>
    <a:lvl9pPr marL="3657600" algn="l" defTabSz="914400" rtl="0" eaLnBrk="1" latinLnBrk="0" hangingPunct="1">
      <a:defRPr b="1" i="1" kern="1200">
        <a:solidFill>
          <a:srgbClr val="333399"/>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0C4"/>
    <a:srgbClr val="2E78D2"/>
    <a:srgbClr val="2E6CD2"/>
    <a:srgbClr val="347CCC"/>
    <a:srgbClr val="3787C9"/>
    <a:srgbClr val="3366CC"/>
    <a:srgbClr val="436185"/>
    <a:srgbClr val="48688E"/>
    <a:srgbClr val="5175A1"/>
    <a:srgbClr val="66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9" autoAdjust="0"/>
    <p:restoredTop sz="94683" autoAdjust="0"/>
  </p:normalViewPr>
  <p:slideViewPr>
    <p:cSldViewPr>
      <p:cViewPr varScale="1">
        <p:scale>
          <a:sx n="115" d="100"/>
          <a:sy n="115" d="100"/>
        </p:scale>
        <p:origin x="177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26"/>
    </p:cViewPr>
  </p:sorterViewPr>
  <p:notesViewPr>
    <p:cSldViewPr>
      <p:cViewPr varScale="1">
        <p:scale>
          <a:sx n="92" d="100"/>
          <a:sy n="92" d="100"/>
        </p:scale>
        <p:origin x="4042"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b="0" i="0">
                <a:solidFill>
                  <a:schemeClr val="tx1"/>
                </a:solidFill>
              </a:defRPr>
            </a:lvl1pPr>
          </a:lstStyle>
          <a:p>
            <a:pPr>
              <a:defRPr/>
            </a:pPr>
            <a:endParaRPr lang="en-CA"/>
          </a:p>
        </p:txBody>
      </p:sp>
      <p:sp>
        <p:nvSpPr>
          <p:cNvPr id="7270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b="0" i="0">
                <a:solidFill>
                  <a:schemeClr val="tx1"/>
                </a:solidFill>
              </a:defRPr>
            </a:lvl1pPr>
          </a:lstStyle>
          <a:p>
            <a:pPr>
              <a:defRPr/>
            </a:pPr>
            <a:endParaRPr lang="en-CA"/>
          </a:p>
        </p:txBody>
      </p:sp>
      <p:sp>
        <p:nvSpPr>
          <p:cNvPr id="7270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b="0" i="0">
                <a:solidFill>
                  <a:schemeClr val="tx1"/>
                </a:solidFill>
              </a:defRPr>
            </a:lvl1pPr>
          </a:lstStyle>
          <a:p>
            <a:pPr>
              <a:defRPr/>
            </a:pPr>
            <a:endParaRPr lang="en-CA"/>
          </a:p>
        </p:txBody>
      </p:sp>
      <p:sp>
        <p:nvSpPr>
          <p:cNvPr id="7270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b="0" i="0">
                <a:solidFill>
                  <a:schemeClr val="tx1"/>
                </a:solidFill>
              </a:defRPr>
            </a:lvl1pPr>
          </a:lstStyle>
          <a:p>
            <a:pPr>
              <a:defRPr/>
            </a:pPr>
            <a:fld id="{81F3368C-DD13-4B4F-9C7C-B61485BD40E8}" type="slidenum">
              <a:rPr lang="en-CA"/>
              <a:pPr>
                <a:defRPr/>
              </a:pPr>
              <a:t>‹#›</a:t>
            </a:fld>
            <a:endParaRPr lang="en-CA"/>
          </a:p>
        </p:txBody>
      </p:sp>
    </p:spTree>
    <p:extLst>
      <p:ext uri="{BB962C8B-B14F-4D97-AF65-F5344CB8AC3E}">
        <p14:creationId xmlns:p14="http://schemas.microsoft.com/office/powerpoint/2010/main" val="83496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b="0" i="0">
                <a:solidFill>
                  <a:schemeClr val="tx1"/>
                </a:solidFill>
              </a:defRPr>
            </a:lvl1pPr>
          </a:lstStyle>
          <a:p>
            <a:pPr>
              <a:defRPr/>
            </a:pPr>
            <a:endParaRPr lang="fr-CH"/>
          </a:p>
        </p:txBody>
      </p:sp>
      <p:sp>
        <p:nvSpPr>
          <p:cNvPr id="7373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b="0" i="0">
                <a:solidFill>
                  <a:schemeClr val="tx1"/>
                </a:solidFill>
              </a:defRPr>
            </a:lvl1pPr>
          </a:lstStyle>
          <a:p>
            <a:pPr>
              <a:defRPr/>
            </a:pPr>
            <a:endParaRPr lang="fr-CH"/>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373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p>
        </p:txBody>
      </p:sp>
      <p:sp>
        <p:nvSpPr>
          <p:cNvPr id="7373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b="0" i="0">
                <a:solidFill>
                  <a:schemeClr val="tx1"/>
                </a:solidFill>
              </a:defRPr>
            </a:lvl1pPr>
          </a:lstStyle>
          <a:p>
            <a:pPr>
              <a:defRPr/>
            </a:pPr>
            <a:endParaRPr lang="fr-CH"/>
          </a:p>
        </p:txBody>
      </p:sp>
      <p:sp>
        <p:nvSpPr>
          <p:cNvPr id="7373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b="0" i="0">
                <a:solidFill>
                  <a:schemeClr val="tx1"/>
                </a:solidFill>
              </a:defRPr>
            </a:lvl1pPr>
          </a:lstStyle>
          <a:p>
            <a:pPr>
              <a:defRPr/>
            </a:pPr>
            <a:fld id="{E83D1384-DFFE-43B3-BA44-E9392D580FC3}" type="slidenum">
              <a:rPr lang="fr-CH"/>
              <a:pPr>
                <a:defRPr/>
              </a:pPr>
              <a:t>‹#›</a:t>
            </a:fld>
            <a:endParaRPr lang="fr-CH"/>
          </a:p>
        </p:txBody>
      </p:sp>
    </p:spTree>
    <p:extLst>
      <p:ext uri="{BB962C8B-B14F-4D97-AF65-F5344CB8AC3E}">
        <p14:creationId xmlns:p14="http://schemas.microsoft.com/office/powerpoint/2010/main" val="32530610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miter lim="800000"/>
            <a:headEnd/>
            <a:tailEnd/>
          </a:ln>
        </p:spPr>
        <p:txBody>
          <a:bodyPr/>
          <a:lstStyle/>
          <a:p>
            <a:fld id="{5CF9E933-39F7-4FF6-A678-AFEB1D90B7E2}" type="slidenum">
              <a:rPr lang="fr-CH" smtClean="0"/>
              <a:pPr/>
              <a:t>1</a:t>
            </a:fld>
            <a:endParaRPr lang="fr-CH"/>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685800" y="4343400"/>
            <a:ext cx="5486400" cy="4114800"/>
          </a:xfrm>
          <a:noFill/>
        </p:spPr>
        <p:txBody>
          <a:bodyPr/>
          <a:lstStyle/>
          <a:p>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25</a:t>
            </a:fld>
            <a:endParaRPr lang="fr-CH"/>
          </a:p>
        </p:txBody>
      </p:sp>
    </p:spTree>
    <p:extLst>
      <p:ext uri="{BB962C8B-B14F-4D97-AF65-F5344CB8AC3E}">
        <p14:creationId xmlns:p14="http://schemas.microsoft.com/office/powerpoint/2010/main" val="400409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itchFamily="34" charset="0"/>
              </a:defRPr>
            </a:lvl1pPr>
            <a:lvl2pPr marL="742950" indent="-285750">
              <a:defRPr sz="1200" b="1">
                <a:solidFill>
                  <a:schemeClr val="tx1"/>
                </a:solidFill>
                <a:latin typeface="Arial" pitchFamily="34" charset="0"/>
              </a:defRPr>
            </a:lvl2pPr>
            <a:lvl3pPr marL="1143000" indent="-228600">
              <a:defRPr sz="1200" b="1">
                <a:solidFill>
                  <a:schemeClr val="tx1"/>
                </a:solidFill>
                <a:latin typeface="Arial" pitchFamily="34" charset="0"/>
              </a:defRPr>
            </a:lvl3pPr>
            <a:lvl4pPr marL="1600200" indent="-228600">
              <a:defRPr sz="1200" b="1">
                <a:solidFill>
                  <a:schemeClr val="tx1"/>
                </a:solidFill>
                <a:latin typeface="Arial" pitchFamily="34" charset="0"/>
              </a:defRPr>
            </a:lvl4pPr>
            <a:lvl5pPr marL="2057400" indent="-228600">
              <a:defRPr sz="1200" b="1">
                <a:solidFill>
                  <a:schemeClr val="tx1"/>
                </a:solidFill>
                <a:latin typeface="Arial" pitchFamily="34" charset="0"/>
              </a:defRPr>
            </a:lvl5pPr>
            <a:lvl6pPr marL="2514600" indent="-228600" eaLnBrk="0" fontAlgn="base" hangingPunct="0">
              <a:spcBef>
                <a:spcPct val="0"/>
              </a:spcBef>
              <a:spcAft>
                <a:spcPct val="0"/>
              </a:spcAft>
              <a:defRPr sz="1200" b="1">
                <a:solidFill>
                  <a:schemeClr val="tx1"/>
                </a:solidFill>
                <a:latin typeface="Arial" pitchFamily="34" charset="0"/>
              </a:defRPr>
            </a:lvl6pPr>
            <a:lvl7pPr marL="2971800" indent="-228600" eaLnBrk="0" fontAlgn="base" hangingPunct="0">
              <a:spcBef>
                <a:spcPct val="0"/>
              </a:spcBef>
              <a:spcAft>
                <a:spcPct val="0"/>
              </a:spcAft>
              <a:defRPr sz="1200" b="1">
                <a:solidFill>
                  <a:schemeClr val="tx1"/>
                </a:solidFill>
                <a:latin typeface="Arial" pitchFamily="34" charset="0"/>
              </a:defRPr>
            </a:lvl7pPr>
            <a:lvl8pPr marL="3429000" indent="-228600" eaLnBrk="0" fontAlgn="base" hangingPunct="0">
              <a:spcBef>
                <a:spcPct val="0"/>
              </a:spcBef>
              <a:spcAft>
                <a:spcPct val="0"/>
              </a:spcAft>
              <a:defRPr sz="1200" b="1">
                <a:solidFill>
                  <a:schemeClr val="tx1"/>
                </a:solidFill>
                <a:latin typeface="Arial" pitchFamily="34" charset="0"/>
              </a:defRPr>
            </a:lvl8pPr>
            <a:lvl9pPr marL="3886200" indent="-228600" eaLnBrk="0" fontAlgn="base" hangingPunct="0">
              <a:spcBef>
                <a:spcPct val="0"/>
              </a:spcBef>
              <a:spcAft>
                <a:spcPct val="0"/>
              </a:spcAft>
              <a:defRPr sz="1200" b="1">
                <a:solidFill>
                  <a:schemeClr val="tx1"/>
                </a:solidFill>
                <a:latin typeface="Arial" pitchFamily="34" charset="0"/>
              </a:defRPr>
            </a:lvl9pPr>
          </a:lstStyle>
          <a:p>
            <a:fld id="{E450D418-4AA0-4F50-9EC7-7C9E8DC5D561}" type="slidenum">
              <a:rPr lang="en-US" altLang="fr-FR" b="0" smtClean="0"/>
              <a:pPr/>
              <a:t>28</a:t>
            </a:fld>
            <a:endParaRPr lang="en-US" altLang="fr-FR" b="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endParaRPr lang="fr-FR" altLang="fr-FR">
              <a:solidFill>
                <a:srgbClr val="000000"/>
              </a:solidFill>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dirty="0"/>
          </a:p>
        </p:txBody>
      </p:sp>
      <p:sp>
        <p:nvSpPr>
          <p:cNvPr id="4" name="Slide Number Placeholder 3"/>
          <p:cNvSpPr>
            <a:spLocks noGrp="1"/>
          </p:cNvSpPr>
          <p:nvPr>
            <p:ph type="sldNum" sz="quarter" idx="10"/>
          </p:nvPr>
        </p:nvSpPr>
        <p:spPr/>
        <p:txBody>
          <a:bodyPr/>
          <a:lstStyle/>
          <a:p>
            <a:pPr>
              <a:defRPr/>
            </a:pPr>
            <a:fld id="{E83D1384-DFFE-43B3-BA44-E9392D580FC3}" type="slidenum">
              <a:rPr lang="fr-CH" smtClean="0"/>
              <a:pPr>
                <a:defRPr/>
              </a:pPr>
              <a:t>29</a:t>
            </a:fld>
            <a:endParaRPr lang="fr-CH"/>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715000" cy="4419600"/>
          </a:xfrm>
        </p:spPr>
        <p:txBody>
          <a:bodyPr/>
          <a:lstStyle/>
          <a:p>
            <a:pPr algn="l"/>
            <a:r>
              <a:rPr lang="fr-FR" sz="1100" b="0" i="0" dirty="0">
                <a:solidFill>
                  <a:srgbClr val="000000"/>
                </a:solidFill>
                <a:effectLst/>
                <a:latin typeface="+mn-lt"/>
              </a:rPr>
              <a:t>Un œdème est une accumulation anormale de liquide dans l'espace interstitiel. Il peut être causé par tout phénomène qui favorise l'écoulement des liquides hors de la circulation sanguine ou qui entrave leur retour dans la circulation par l'intermédiaire de capillaires sanguins et lymphatiques.</a:t>
            </a:r>
          </a:p>
          <a:p>
            <a:pPr algn="l">
              <a:spcBef>
                <a:spcPts val="0"/>
              </a:spcBef>
            </a:pPr>
            <a:endParaRPr lang="fr-FR" sz="1100" b="0" i="0" dirty="0">
              <a:solidFill>
                <a:srgbClr val="000000"/>
              </a:solidFill>
              <a:effectLst/>
              <a:latin typeface="+mn-lt"/>
            </a:endParaRPr>
          </a:p>
          <a:p>
            <a:pPr algn="l">
              <a:spcBef>
                <a:spcPts val="0"/>
              </a:spcBef>
            </a:pPr>
            <a:r>
              <a:rPr lang="fr-FR" sz="1100" b="1" i="0" dirty="0">
                <a:solidFill>
                  <a:srgbClr val="000000"/>
                </a:solidFill>
                <a:effectLst/>
                <a:latin typeface="+mn-lt"/>
              </a:rPr>
              <a:t>a) L'augmentation de la pression hydrostatique du capillaire accélère l'écoulement hors de la circulation sanguine et favorise ainsi l’œdème.</a:t>
            </a:r>
            <a:endParaRPr lang="fr-FR" sz="1100" b="0" i="0" dirty="0">
              <a:solidFill>
                <a:srgbClr val="000000"/>
              </a:solidFill>
              <a:effectLst/>
              <a:latin typeface="+mn-lt"/>
            </a:endParaRPr>
          </a:p>
          <a:p>
            <a:pPr algn="l"/>
            <a:r>
              <a:rPr lang="fr-FR" sz="1100" b="0" i="0" dirty="0">
                <a:solidFill>
                  <a:srgbClr val="000000"/>
                </a:solidFill>
                <a:effectLst/>
                <a:latin typeface="+mn-lt"/>
              </a:rPr>
              <a:t>En effet, le mouvement net de l’eau dépend de la différence entre la pression hydrostatique et la pression </a:t>
            </a:r>
            <a:r>
              <a:rPr lang="fr-FR" sz="1100" b="0" i="0" dirty="0" err="1">
                <a:solidFill>
                  <a:srgbClr val="000000"/>
                </a:solidFill>
                <a:effectLst/>
                <a:latin typeface="+mn-lt"/>
              </a:rPr>
              <a:t>colloïdo</a:t>
            </a:r>
            <a:r>
              <a:rPr lang="fr-FR" sz="1100" b="0" i="0" dirty="0">
                <a:solidFill>
                  <a:srgbClr val="000000"/>
                </a:solidFill>
                <a:effectLst/>
                <a:latin typeface="+mn-lt"/>
              </a:rPr>
              <a:t>-osmotique. La pression hydrostatique capillaire, qui dépend entre autre de la pression artérielle, exerce une force contre la paroi du capillaire qui tend à pousser les liquides hors du capillaire. Si celle-ci augmente considérablement, elle risque de pousser une trop grande quantité de liquide hors du capillaire pour la quantité qui peut réintégrer la circulation aux extrémités veineuses, ce qui peut ultimement mener à une accumulation de liquide dans l’espace interstitiel, c’est-à-dire à un œdème.</a:t>
            </a:r>
          </a:p>
          <a:p>
            <a:pPr algn="l">
              <a:spcBef>
                <a:spcPts val="0"/>
              </a:spcBef>
            </a:pPr>
            <a:endParaRPr lang="fr-FR" sz="1100" b="0" i="0" dirty="0">
              <a:solidFill>
                <a:srgbClr val="000000"/>
              </a:solidFill>
              <a:effectLst/>
              <a:latin typeface="+mn-lt"/>
            </a:endParaRPr>
          </a:p>
          <a:p>
            <a:pPr algn="l">
              <a:spcBef>
                <a:spcPts val="0"/>
              </a:spcBef>
            </a:pPr>
            <a:r>
              <a:rPr lang="fr-FR" sz="1100" b="1" i="0" dirty="0">
                <a:solidFill>
                  <a:srgbClr val="000000"/>
                </a:solidFill>
                <a:effectLst/>
                <a:latin typeface="+mn-lt"/>
              </a:rPr>
              <a:t>b) Une diminution du taux d'albumine dans le plasma sanguin peut causer un œdème parce que cela diminue la pression </a:t>
            </a:r>
            <a:r>
              <a:rPr lang="fr-FR" sz="1100" b="1" i="0" dirty="0" err="1">
                <a:solidFill>
                  <a:srgbClr val="000000"/>
                </a:solidFill>
                <a:effectLst/>
                <a:latin typeface="+mn-lt"/>
              </a:rPr>
              <a:t>colloïdo</a:t>
            </a:r>
            <a:r>
              <a:rPr lang="fr-FR" sz="1100" b="1" i="0" dirty="0">
                <a:solidFill>
                  <a:srgbClr val="000000"/>
                </a:solidFill>
                <a:effectLst/>
                <a:latin typeface="+mn-lt"/>
              </a:rPr>
              <a:t>-osmotique.</a:t>
            </a:r>
            <a:endParaRPr lang="fr-FR" sz="1100" b="0" i="0" dirty="0">
              <a:solidFill>
                <a:srgbClr val="000000"/>
              </a:solidFill>
              <a:effectLst/>
              <a:latin typeface="+mn-lt"/>
            </a:endParaRPr>
          </a:p>
          <a:p>
            <a:pPr algn="l"/>
            <a:r>
              <a:rPr lang="fr-FR" sz="1100" b="0" i="0" dirty="0">
                <a:solidFill>
                  <a:srgbClr val="000000"/>
                </a:solidFill>
                <a:effectLst/>
                <a:latin typeface="+mn-lt"/>
              </a:rPr>
              <a:t>La pression </a:t>
            </a:r>
            <a:r>
              <a:rPr lang="fr-FR" sz="1100" b="0" i="0" dirty="0" err="1">
                <a:solidFill>
                  <a:srgbClr val="000000"/>
                </a:solidFill>
                <a:effectLst/>
                <a:latin typeface="+mn-lt"/>
              </a:rPr>
              <a:t>colloïdo</a:t>
            </a:r>
            <a:r>
              <a:rPr lang="fr-FR" sz="1100" b="0" i="0" dirty="0">
                <a:solidFill>
                  <a:srgbClr val="000000"/>
                </a:solidFill>
                <a:effectLst/>
                <a:latin typeface="+mn-lt"/>
              </a:rPr>
              <a:t>-osmotique est causée par la présence de solutés non diffusibles, dont l'albumine, et exerce une force qui attire les liquides à l'intérieur du capillaire. Une trop faible concentration plasmatique d'albumine </a:t>
            </a:r>
            <a:r>
              <a:rPr lang="fr-FR" sz="1100" dirty="0">
                <a:solidFill>
                  <a:srgbClr val="000000"/>
                </a:solidFill>
                <a:latin typeface="+mn-lt"/>
              </a:rPr>
              <a:t>risquerait de </a:t>
            </a:r>
            <a:r>
              <a:rPr lang="fr-FR" sz="1100" b="0" i="0" dirty="0">
                <a:solidFill>
                  <a:srgbClr val="000000"/>
                </a:solidFill>
                <a:effectLst/>
                <a:latin typeface="+mn-lt"/>
              </a:rPr>
              <a:t>provoquer l'œdème car le plasma pauvre en protéines aurait une pression osmotique insuffisante. La partie du liquide interstitiel qui est expulsée aux extrémités artérielles des lits capillaires sous l'effet de la pression sanguine, ou hydrostatique, ne pourrait pas réintégrer la circulation aux extrémités veineuses. La pression nette de filtration serait trop faible, et l'espace interstitiel se remplirait donc de liquides. Un taux trop faible d'albumine plasmatique peut être causé par des carences en protéines, des maladies hépatiques ou des maladies rénales.</a:t>
            </a:r>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34</a:t>
            </a:fld>
            <a:endParaRPr lang="fr-CH" dirty="0"/>
          </a:p>
        </p:txBody>
      </p:sp>
    </p:spTree>
    <p:extLst>
      <p:ext uri="{BB962C8B-B14F-4D97-AF65-F5344CB8AC3E}">
        <p14:creationId xmlns:p14="http://schemas.microsoft.com/office/powerpoint/2010/main" val="212230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miter lim="800000"/>
            <a:headEnd/>
            <a:tailEnd/>
          </a:ln>
        </p:spPr>
        <p:txBody>
          <a:bodyPr/>
          <a:lstStyle/>
          <a:p>
            <a:fld id="{5CF9E933-39F7-4FF6-A678-AFEB1D90B7E2}" type="slidenum">
              <a:rPr lang="fr-CH" smtClean="0"/>
              <a:pPr/>
              <a:t>2</a:t>
            </a:fld>
            <a:endParaRPr lang="fr-CH"/>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685800" y="4343400"/>
            <a:ext cx="5486400" cy="4114800"/>
          </a:xfrm>
          <a:noFill/>
        </p:spPr>
        <p:txBody>
          <a:bodyPr/>
          <a:lstStyle/>
          <a:p>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1" i="0" dirty="0">
                <a:solidFill>
                  <a:srgbClr val="000000"/>
                </a:solidFill>
                <a:effectLst/>
                <a:latin typeface="+mn-lt"/>
              </a:rPr>
              <a:t>Dans la circulation pulmonaire, ce sont les veines qui transportent le sang oxygéné.</a:t>
            </a:r>
            <a:endParaRPr lang="fr-FR" b="0" i="0" dirty="0">
              <a:solidFill>
                <a:srgbClr val="000000"/>
              </a:solidFill>
              <a:effectLst/>
              <a:latin typeface="+mn-lt"/>
            </a:endParaRPr>
          </a:p>
          <a:p>
            <a:pPr algn="l"/>
            <a:r>
              <a:rPr lang="fr-FR" b="0" i="0" dirty="0">
                <a:solidFill>
                  <a:srgbClr val="000000"/>
                </a:solidFill>
                <a:effectLst/>
                <a:latin typeface="+mn-lt"/>
              </a:rPr>
              <a:t>Notons d’abord que quelle que soit la circulation, les artères acheminent le sang du cœur vers les tissus alors que les veines acheminent le sang des tissus au cœur. Dans le cas de la circulation pulmonaire, les artères acheminent ainsi le sang pauvre en oxygène du ventricule droit jusqu’aux poumons, alors que les veines acheminent le sang nouvellement oxygéné par les poumons jusqu’à l’oreillette gauche.</a:t>
            </a:r>
          </a:p>
        </p:txBody>
      </p:sp>
      <p:sp>
        <p:nvSpPr>
          <p:cNvPr id="4" name="Slide Number Placeholder 3"/>
          <p:cNvSpPr>
            <a:spLocks noGrp="1"/>
          </p:cNvSpPr>
          <p:nvPr>
            <p:ph type="sldNum" sz="quarter" idx="10"/>
          </p:nvPr>
        </p:nvSpPr>
        <p:spPr/>
        <p:txBody>
          <a:bodyPr/>
          <a:lstStyle/>
          <a:p>
            <a:pPr>
              <a:defRPr/>
            </a:pPr>
            <a:fld id="{E83D1384-DFFE-43B3-BA44-E9392D580FC3}" type="slidenum">
              <a:rPr lang="fr-CH" smtClean="0"/>
              <a:pPr>
                <a:defRPr/>
              </a:pPr>
              <a:t>3</a:t>
            </a:fld>
            <a:endParaRPr lang="fr-CH"/>
          </a:p>
        </p:txBody>
      </p:sp>
    </p:spTree>
    <p:extLst>
      <p:ext uri="{BB962C8B-B14F-4D97-AF65-F5344CB8AC3E}">
        <p14:creationId xmlns:p14="http://schemas.microsoft.com/office/powerpoint/2010/main" val="247854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1" i="0" dirty="0">
                <a:solidFill>
                  <a:srgbClr val="000000"/>
                </a:solidFill>
                <a:effectLst/>
                <a:latin typeface="+mn-lt"/>
              </a:rPr>
              <a:t>Les varices sont des veines dilatées et tortueuses du fait de l'insuffisance de leurs valvules.</a:t>
            </a:r>
            <a:endParaRPr lang="fr-FR" b="0" i="0" dirty="0">
              <a:solidFill>
                <a:srgbClr val="000000"/>
              </a:solidFill>
              <a:effectLst/>
              <a:latin typeface="+mn-lt"/>
            </a:endParaRPr>
          </a:p>
          <a:p>
            <a:pPr algn="l">
              <a:spcBef>
                <a:spcPts val="100"/>
              </a:spcBef>
            </a:pPr>
            <a:r>
              <a:rPr lang="fr-FR" b="0" i="0" dirty="0">
                <a:solidFill>
                  <a:srgbClr val="000000"/>
                </a:solidFill>
                <a:effectLst/>
                <a:latin typeface="+mn-lt"/>
              </a:rPr>
              <a:t>Les varices proviennent d'une incapacité des valvules veineuses à favoriser le retour veineux vers le cœur, d’où la stagnation du sang dans les veines et leur dilatation excessive.</a:t>
            </a:r>
          </a:p>
          <a:p>
            <a:pPr algn="l">
              <a:spcBef>
                <a:spcPts val="100"/>
              </a:spcBef>
            </a:pPr>
            <a:r>
              <a:rPr lang="fr-FR" b="0" i="0" dirty="0">
                <a:solidFill>
                  <a:srgbClr val="000000"/>
                </a:solidFill>
                <a:effectLst/>
                <a:latin typeface="+mn-lt"/>
              </a:rPr>
              <a:t>Par exemple, chez les personnes obèses, l'abdomen peut comprimer les veines au niveau de l’aine (jonction entre la cuisse et le tronc) et réduire ainsi le retour veineux. Par conséquent, le sang tend à stagner dans les membres inférieurs; peu à peu, les valvules s'affaiblissent et les parois des veines se distendent. Les veines superficielles, mal soutenues par les tissus environnants, sont particulièrement fragiles.</a:t>
            </a:r>
          </a:p>
          <a:p>
            <a:pPr algn="l">
              <a:spcBef>
                <a:spcPts val="0"/>
              </a:spcBef>
            </a:pPr>
            <a:endParaRPr lang="fr-FR" b="0" i="0" dirty="0">
              <a:solidFill>
                <a:srgbClr val="000000"/>
              </a:solidFill>
              <a:effectLst/>
              <a:latin typeface="+mn-lt"/>
            </a:endParaRPr>
          </a:p>
          <a:p>
            <a:pPr algn="l">
              <a:spcBef>
                <a:spcPts val="0"/>
              </a:spcBef>
            </a:pPr>
            <a:r>
              <a:rPr lang="fr-FR" b="1" i="0" dirty="0">
                <a:solidFill>
                  <a:srgbClr val="000000"/>
                </a:solidFill>
                <a:effectLst/>
                <a:latin typeface="+mn-lt"/>
              </a:rPr>
              <a:t>Les varices ont plusieurs causes, notamment l'hérédité, l’âge et les facteurs qui entravent le retour veineux - telle la position debout prolongée, l'obésité et la grossesse.</a:t>
            </a:r>
            <a:endParaRPr lang="fr-FR" b="0" i="0" dirty="0">
              <a:solidFill>
                <a:srgbClr val="000000"/>
              </a:solidFill>
              <a:effectLst/>
              <a:latin typeface="+mn-lt"/>
            </a:endParaRPr>
          </a:p>
          <a:p>
            <a:pPr algn="l">
              <a:spcBef>
                <a:spcPts val="100"/>
              </a:spcBef>
            </a:pPr>
            <a:r>
              <a:rPr lang="fr-FR" b="0" i="0" dirty="0">
                <a:solidFill>
                  <a:srgbClr val="000000"/>
                </a:solidFill>
                <a:effectLst/>
                <a:latin typeface="+mn-lt"/>
              </a:rPr>
              <a:t>Plus de 15% des adultes </a:t>
            </a:r>
            <a:r>
              <a:rPr lang="fr-FR" dirty="0">
                <a:solidFill>
                  <a:srgbClr val="000000"/>
                </a:solidFill>
                <a:latin typeface="+mn-lt"/>
              </a:rPr>
              <a:t>ont </a:t>
            </a:r>
            <a:r>
              <a:rPr lang="fr-FR" b="0" i="0" dirty="0">
                <a:solidFill>
                  <a:srgbClr val="000000"/>
                </a:solidFill>
                <a:effectLst/>
                <a:latin typeface="+mn-lt"/>
              </a:rPr>
              <a:t>des varices, habituellement dans les membres inférieurs. Généralement bénignes, les varices peuvent toutefois entraîner de graves complications, telle une thrombose veineuse (formation d’un caillot sanguin dans une veine).</a:t>
            </a:r>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9</a:t>
            </a:fld>
            <a:endParaRPr lang="fr-CH"/>
          </a:p>
        </p:txBody>
      </p:sp>
    </p:spTree>
    <p:extLst>
      <p:ext uri="{BB962C8B-B14F-4D97-AF65-F5344CB8AC3E}">
        <p14:creationId xmlns:p14="http://schemas.microsoft.com/office/powerpoint/2010/main" val="199613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191000"/>
            <a:ext cx="6248400" cy="4648200"/>
          </a:xfrm>
        </p:spPr>
        <p:txBody>
          <a:bodyPr/>
          <a:lstStyle/>
          <a:p>
            <a:pPr algn="l"/>
            <a:r>
              <a:rPr lang="fr-FR" sz="1100" b="1" i="0" dirty="0">
                <a:solidFill>
                  <a:srgbClr val="000000"/>
                </a:solidFill>
                <a:effectLst/>
                <a:latin typeface="+mn-lt"/>
              </a:rPr>
              <a:t>a) Les unités de la résistance sont le millimètre de mercure par litre par minute (</a:t>
            </a:r>
            <a:r>
              <a:rPr lang="fr-FR" sz="1100" b="1" i="0" dirty="0" err="1">
                <a:solidFill>
                  <a:srgbClr val="000000"/>
                </a:solidFill>
                <a:effectLst/>
                <a:latin typeface="+mn-lt"/>
              </a:rPr>
              <a:t>mmHg</a:t>
            </a:r>
            <a:r>
              <a:rPr lang="fr-FR" sz="1100" b="1" i="0" dirty="0">
                <a:solidFill>
                  <a:srgbClr val="000000"/>
                </a:solidFill>
                <a:effectLst/>
                <a:latin typeface="+mn-lt"/>
              </a:rPr>
              <a:t>/L/min).</a:t>
            </a:r>
            <a:endParaRPr lang="fr-FR" sz="1100" b="0" i="0" dirty="0">
              <a:solidFill>
                <a:srgbClr val="000000"/>
              </a:solidFill>
              <a:effectLst/>
              <a:latin typeface="+mn-lt"/>
            </a:endParaRPr>
          </a:p>
          <a:p>
            <a:pPr algn="l">
              <a:spcBef>
                <a:spcPts val="0"/>
              </a:spcBef>
            </a:pPr>
            <a:r>
              <a:rPr lang="fr-FR" sz="1100" b="0" i="0" dirty="0">
                <a:solidFill>
                  <a:srgbClr val="000000"/>
                </a:solidFill>
                <a:effectLst/>
                <a:latin typeface="+mn-lt"/>
              </a:rPr>
              <a:t>En effet, en isolant R de l’équation D = (P</a:t>
            </a:r>
            <a:r>
              <a:rPr lang="fr-FR" sz="1100" b="0" i="0" baseline="-25000" dirty="0">
                <a:solidFill>
                  <a:srgbClr val="000000"/>
                </a:solidFill>
                <a:effectLst/>
                <a:latin typeface="+mn-lt"/>
              </a:rPr>
              <a:t>1</a:t>
            </a:r>
            <a:r>
              <a:rPr lang="fr-FR" sz="1100" b="0" i="0" dirty="0">
                <a:solidFill>
                  <a:srgbClr val="000000"/>
                </a:solidFill>
                <a:effectLst/>
                <a:latin typeface="+mn-lt"/>
              </a:rPr>
              <a:t> – P</a:t>
            </a:r>
            <a:r>
              <a:rPr lang="fr-FR" sz="1100" b="0" i="0" baseline="-25000" dirty="0">
                <a:solidFill>
                  <a:srgbClr val="000000"/>
                </a:solidFill>
                <a:effectLst/>
                <a:latin typeface="+mn-lt"/>
              </a:rPr>
              <a:t>2</a:t>
            </a:r>
            <a:r>
              <a:rPr lang="fr-FR" sz="1100" b="0" i="0" dirty="0">
                <a:solidFill>
                  <a:srgbClr val="000000"/>
                </a:solidFill>
                <a:effectLst/>
                <a:latin typeface="+mn-lt"/>
              </a:rPr>
              <a:t>) / R, on obtient R = (P</a:t>
            </a:r>
            <a:r>
              <a:rPr lang="fr-FR" sz="1100" b="0" i="0" baseline="-25000" dirty="0">
                <a:solidFill>
                  <a:srgbClr val="000000"/>
                </a:solidFill>
                <a:effectLst/>
                <a:latin typeface="+mn-lt"/>
              </a:rPr>
              <a:t>1</a:t>
            </a:r>
            <a:r>
              <a:rPr lang="fr-FR" sz="1100" b="0" i="0" dirty="0">
                <a:solidFill>
                  <a:srgbClr val="000000"/>
                </a:solidFill>
                <a:effectLst/>
                <a:latin typeface="+mn-lt"/>
              </a:rPr>
              <a:t> – P</a:t>
            </a:r>
            <a:r>
              <a:rPr lang="fr-FR" sz="1100" b="0" i="0" baseline="-25000" dirty="0">
                <a:solidFill>
                  <a:srgbClr val="000000"/>
                </a:solidFill>
                <a:effectLst/>
                <a:latin typeface="+mn-lt"/>
              </a:rPr>
              <a:t>2</a:t>
            </a:r>
            <a:r>
              <a:rPr lang="fr-FR" sz="1100" b="0" i="0" dirty="0">
                <a:solidFill>
                  <a:srgbClr val="000000"/>
                </a:solidFill>
                <a:effectLst/>
                <a:latin typeface="+mn-lt"/>
              </a:rPr>
              <a:t>) / D. Les unités de R sont donc celles d’un gradient de pression (mm Hg) divisé par le débit sanguin (L/min).</a:t>
            </a:r>
          </a:p>
          <a:p>
            <a:pPr algn="l">
              <a:spcBef>
                <a:spcPts val="0"/>
              </a:spcBef>
            </a:pPr>
            <a:endParaRPr lang="fr-FR" sz="1100" b="0" i="0" dirty="0">
              <a:solidFill>
                <a:srgbClr val="000000"/>
              </a:solidFill>
              <a:effectLst/>
              <a:latin typeface="+mn-lt"/>
            </a:endParaRPr>
          </a:p>
          <a:p>
            <a:pPr algn="l">
              <a:spcBef>
                <a:spcPts val="0"/>
              </a:spcBef>
            </a:pPr>
            <a:r>
              <a:rPr lang="fr-FR" sz="1100" b="1" i="0" dirty="0">
                <a:solidFill>
                  <a:srgbClr val="000000"/>
                </a:solidFill>
                <a:effectLst/>
                <a:latin typeface="+mn-lt"/>
              </a:rPr>
              <a:t>b) Si le diamètre d’un vaisseau doublait et que la pression sanguine demeurait constante, le débit sanguin dans ce vaisseau serait augmenté de 16 fois !</a:t>
            </a:r>
            <a:endParaRPr lang="fr-FR" sz="1100" b="0" i="0" dirty="0">
              <a:solidFill>
                <a:srgbClr val="000000"/>
              </a:solidFill>
              <a:effectLst/>
              <a:latin typeface="+mn-lt"/>
            </a:endParaRPr>
          </a:p>
          <a:p>
            <a:pPr algn="l">
              <a:spcBef>
                <a:spcPts val="0"/>
              </a:spcBef>
            </a:pPr>
            <a:r>
              <a:rPr lang="fr-FR" sz="1100" b="0" i="0" dirty="0">
                <a:solidFill>
                  <a:srgbClr val="000000"/>
                </a:solidFill>
                <a:effectLst/>
                <a:latin typeface="+mn-lt"/>
              </a:rPr>
              <a:t>Deux équations sont nécessaires pour arriver à cette conclusion : i) le rapport entre résistance et diamètre, et ii) le rapport entre débit sanguin et résistance.</a:t>
            </a:r>
          </a:p>
          <a:p>
            <a:pPr marL="182563" indent="-182563" algn="l">
              <a:buAutoNum type="romanLcParenR"/>
            </a:pPr>
            <a:r>
              <a:rPr lang="fr-FR" sz="1100" b="1" i="0" dirty="0">
                <a:solidFill>
                  <a:srgbClr val="8C320E"/>
                </a:solidFill>
                <a:effectLst/>
                <a:latin typeface="+mn-lt"/>
              </a:rPr>
              <a:t>De la relation R ∝ 1/(diamètre)</a:t>
            </a:r>
            <a:r>
              <a:rPr lang="fr-FR" sz="1100" b="1" i="0" baseline="30000" dirty="0">
                <a:solidFill>
                  <a:srgbClr val="8C320E"/>
                </a:solidFill>
                <a:effectLst/>
                <a:latin typeface="+mn-lt"/>
              </a:rPr>
              <a:t>4</a:t>
            </a:r>
            <a:r>
              <a:rPr lang="fr-FR" sz="1100" b="1" i="0" dirty="0">
                <a:solidFill>
                  <a:srgbClr val="8C320E"/>
                </a:solidFill>
                <a:effectLst/>
                <a:latin typeface="+mn-lt"/>
              </a:rPr>
              <a:t> : </a:t>
            </a:r>
            <a:r>
              <a:rPr lang="fr-FR" sz="1100" b="1" dirty="0">
                <a:solidFill>
                  <a:srgbClr val="000000"/>
                </a:solidFill>
                <a:latin typeface="+mn-lt"/>
              </a:rPr>
              <a:t>s</a:t>
            </a:r>
            <a:r>
              <a:rPr lang="fr-FR" sz="1100" b="1" i="0" dirty="0">
                <a:solidFill>
                  <a:srgbClr val="000000"/>
                </a:solidFill>
                <a:effectLst/>
                <a:latin typeface="+mn-lt"/>
              </a:rPr>
              <a:t>i le diamètre est doublé, alors R diminue de 16 fois.</a:t>
            </a:r>
            <a:endParaRPr lang="fr-FR" sz="1100" dirty="0">
              <a:solidFill>
                <a:srgbClr val="000000"/>
              </a:solidFill>
              <a:latin typeface="+mn-lt"/>
            </a:endParaRPr>
          </a:p>
          <a:p>
            <a:pPr marL="182563" algn="l">
              <a:spcBef>
                <a:spcPts val="0"/>
              </a:spcBef>
            </a:pPr>
            <a:r>
              <a:rPr lang="fr-FR" sz="1100" b="0" i="0" dirty="0">
                <a:solidFill>
                  <a:srgbClr val="000000"/>
                </a:solidFill>
                <a:effectLst/>
                <a:latin typeface="+mn-lt"/>
              </a:rPr>
              <a:t>On peut le prouver formellement en faisant les rapports entre les valeurs initiales et les valeurs finales :</a:t>
            </a:r>
          </a:p>
          <a:p>
            <a:pPr marL="182563">
              <a:spcBef>
                <a:spcPts val="100"/>
              </a:spcBef>
            </a:pPr>
            <a:r>
              <a:rPr lang="fr-FR" sz="1100" dirty="0">
                <a:effectLst/>
                <a:latin typeface="+mn-lt"/>
              </a:rPr>
              <a:t>Diamètre final = 2 x Diamètre initial</a:t>
            </a:r>
            <a:br>
              <a:rPr lang="fr-FR" sz="1100" dirty="0">
                <a:effectLst/>
                <a:latin typeface="+mn-lt"/>
              </a:rPr>
            </a:br>
            <a:r>
              <a:rPr lang="fr-FR" sz="1100" dirty="0">
                <a:effectLst/>
                <a:latin typeface="+mn-lt"/>
              </a:rPr>
              <a:t>R initiale ∝ 1/(diamètre initial)</a:t>
            </a:r>
            <a:r>
              <a:rPr lang="fr-FR" sz="1100" baseline="30000" dirty="0">
                <a:effectLst/>
                <a:latin typeface="+mn-lt"/>
              </a:rPr>
              <a:t>4</a:t>
            </a:r>
            <a:br>
              <a:rPr lang="fr-FR" sz="1100" dirty="0">
                <a:effectLst/>
                <a:latin typeface="+mn-lt"/>
              </a:rPr>
            </a:br>
            <a:r>
              <a:rPr lang="fr-FR" sz="1100" dirty="0">
                <a:effectLst/>
                <a:latin typeface="+mn-lt"/>
              </a:rPr>
              <a:t>R finale ∝ 1/(diamètre final)</a:t>
            </a:r>
            <a:r>
              <a:rPr lang="fr-FR" sz="1100" baseline="30000" dirty="0">
                <a:effectLst/>
                <a:latin typeface="+mn-lt"/>
              </a:rPr>
              <a:t>4</a:t>
            </a:r>
            <a:endParaRPr lang="fr-FR" sz="1100" dirty="0">
              <a:effectLst/>
              <a:latin typeface="+mn-lt"/>
            </a:endParaRPr>
          </a:p>
          <a:p>
            <a:pPr marL="182563">
              <a:spcBef>
                <a:spcPts val="0"/>
              </a:spcBef>
            </a:pPr>
            <a:r>
              <a:rPr lang="fr-FR" sz="1100" dirty="0">
                <a:effectLst/>
                <a:latin typeface="+mn-lt"/>
              </a:rPr>
              <a:t>→ R finale / R initiale = [1/(diamètre final)</a:t>
            </a:r>
            <a:r>
              <a:rPr lang="fr-FR" sz="1100" baseline="30000" dirty="0">
                <a:effectLst/>
                <a:latin typeface="+mn-lt"/>
              </a:rPr>
              <a:t>4</a:t>
            </a:r>
            <a:r>
              <a:rPr lang="fr-FR" sz="1100" dirty="0">
                <a:effectLst/>
                <a:latin typeface="+mn-lt"/>
              </a:rPr>
              <a:t>] / [1/ (diamètre initial)</a:t>
            </a:r>
            <a:r>
              <a:rPr lang="fr-FR" sz="1100" baseline="30000" dirty="0">
                <a:effectLst/>
                <a:latin typeface="+mn-lt"/>
              </a:rPr>
              <a:t>4</a:t>
            </a:r>
            <a:r>
              <a:rPr lang="fr-FR" sz="1100" dirty="0">
                <a:effectLst/>
                <a:latin typeface="+mn-lt"/>
              </a:rPr>
              <a:t>] </a:t>
            </a:r>
          </a:p>
          <a:p>
            <a:pPr marL="182563">
              <a:spcBef>
                <a:spcPts val="0"/>
              </a:spcBef>
            </a:pPr>
            <a:r>
              <a:rPr lang="fr-FR" sz="1100" dirty="0">
                <a:effectLst/>
                <a:latin typeface="+mn-lt"/>
              </a:rPr>
              <a:t>=  (diamètre initial)</a:t>
            </a:r>
            <a:r>
              <a:rPr lang="fr-FR" sz="1100" baseline="30000" dirty="0">
                <a:effectLst/>
                <a:latin typeface="+mn-lt"/>
              </a:rPr>
              <a:t>4 </a:t>
            </a:r>
            <a:r>
              <a:rPr lang="fr-FR" sz="1100" dirty="0">
                <a:effectLst/>
                <a:latin typeface="+mn-lt"/>
              </a:rPr>
              <a:t>/ (diamètre final)</a:t>
            </a:r>
            <a:r>
              <a:rPr lang="fr-FR" sz="1100" baseline="30000" dirty="0">
                <a:effectLst/>
                <a:latin typeface="+mn-lt"/>
              </a:rPr>
              <a:t>4</a:t>
            </a:r>
            <a:r>
              <a:rPr lang="fr-FR" sz="1100" dirty="0">
                <a:effectLst/>
                <a:latin typeface="+mn-lt"/>
              </a:rPr>
              <a:t> = (diamètre initial)</a:t>
            </a:r>
            <a:r>
              <a:rPr lang="fr-FR" sz="1100" baseline="30000" dirty="0">
                <a:effectLst/>
                <a:latin typeface="+mn-lt"/>
              </a:rPr>
              <a:t>4 </a:t>
            </a:r>
            <a:r>
              <a:rPr lang="fr-FR" sz="1100" dirty="0">
                <a:effectLst/>
                <a:latin typeface="+mn-lt"/>
              </a:rPr>
              <a:t>/ (2 x diamètre initial)</a:t>
            </a:r>
            <a:r>
              <a:rPr lang="fr-FR" sz="1100" baseline="30000" dirty="0">
                <a:effectLst/>
                <a:latin typeface="+mn-lt"/>
              </a:rPr>
              <a:t>4</a:t>
            </a:r>
          </a:p>
          <a:p>
            <a:pPr marL="182563">
              <a:spcBef>
                <a:spcPts val="0"/>
              </a:spcBef>
            </a:pPr>
            <a:r>
              <a:rPr lang="fr-FR" sz="1100" dirty="0">
                <a:effectLst/>
                <a:latin typeface="+mn-lt"/>
              </a:rPr>
              <a:t>→ R finale / R initiale= 1 / 2</a:t>
            </a:r>
            <a:r>
              <a:rPr lang="fr-FR" sz="1100" baseline="30000" dirty="0">
                <a:effectLst/>
                <a:latin typeface="+mn-lt"/>
              </a:rPr>
              <a:t>4</a:t>
            </a:r>
            <a:r>
              <a:rPr lang="fr-FR" sz="1100" dirty="0">
                <a:effectLst/>
                <a:latin typeface="+mn-lt"/>
              </a:rPr>
              <a:t> = 1 / 16</a:t>
            </a:r>
          </a:p>
          <a:p>
            <a:pPr marL="182563" indent="-182563" algn="l"/>
            <a:r>
              <a:rPr lang="fr-FR" sz="1100" b="1" i="0" dirty="0">
                <a:solidFill>
                  <a:srgbClr val="8C320E"/>
                </a:solidFill>
                <a:effectLst/>
                <a:latin typeface="+mn-lt"/>
              </a:rPr>
              <a:t>ii) 	De l’équation D = (P</a:t>
            </a:r>
            <a:r>
              <a:rPr lang="fr-FR" sz="1100" b="1" i="0" baseline="-25000" dirty="0">
                <a:solidFill>
                  <a:srgbClr val="8C320E"/>
                </a:solidFill>
                <a:effectLst/>
                <a:latin typeface="+mn-lt"/>
              </a:rPr>
              <a:t>1</a:t>
            </a:r>
            <a:r>
              <a:rPr lang="fr-FR" sz="1100" b="1" i="0" dirty="0">
                <a:solidFill>
                  <a:srgbClr val="8C320E"/>
                </a:solidFill>
                <a:effectLst/>
                <a:latin typeface="+mn-lt"/>
              </a:rPr>
              <a:t> – P</a:t>
            </a:r>
            <a:r>
              <a:rPr lang="fr-FR" sz="1100" b="1" i="0" baseline="-25000" dirty="0">
                <a:solidFill>
                  <a:srgbClr val="8C320E"/>
                </a:solidFill>
                <a:effectLst/>
                <a:latin typeface="+mn-lt"/>
              </a:rPr>
              <a:t>2</a:t>
            </a:r>
            <a:r>
              <a:rPr lang="fr-FR" sz="1100" b="1" i="0" dirty="0">
                <a:solidFill>
                  <a:srgbClr val="8C320E"/>
                </a:solidFill>
                <a:effectLst/>
                <a:latin typeface="+mn-lt"/>
              </a:rPr>
              <a:t>) / R   (où D est le débit sanguin) :</a:t>
            </a:r>
            <a:r>
              <a:rPr lang="fr-FR" sz="1100" dirty="0">
                <a:solidFill>
                  <a:srgbClr val="000000"/>
                </a:solidFill>
                <a:latin typeface="+mn-lt"/>
              </a:rPr>
              <a:t> </a:t>
            </a:r>
            <a:r>
              <a:rPr lang="fr-FR" sz="1100" b="1" dirty="0">
                <a:solidFill>
                  <a:srgbClr val="000000"/>
                </a:solidFill>
                <a:latin typeface="+mn-lt"/>
              </a:rPr>
              <a:t>s</a:t>
            </a:r>
            <a:r>
              <a:rPr lang="fr-FR" sz="1100" b="1" i="0" dirty="0">
                <a:solidFill>
                  <a:srgbClr val="000000"/>
                </a:solidFill>
                <a:effectLst/>
                <a:latin typeface="+mn-lt"/>
              </a:rPr>
              <a:t>i R diminue par un facteur de 16 et que (P</a:t>
            </a:r>
            <a:r>
              <a:rPr lang="fr-FR" sz="1100" b="1" i="0" baseline="-25000" dirty="0">
                <a:solidFill>
                  <a:srgbClr val="000000"/>
                </a:solidFill>
                <a:effectLst/>
                <a:latin typeface="+mn-lt"/>
              </a:rPr>
              <a:t>1</a:t>
            </a:r>
            <a:r>
              <a:rPr lang="fr-FR" sz="1100" b="1" i="0" dirty="0">
                <a:solidFill>
                  <a:srgbClr val="000000"/>
                </a:solidFill>
                <a:effectLst/>
                <a:latin typeface="+mn-lt"/>
              </a:rPr>
              <a:t> – P</a:t>
            </a:r>
            <a:r>
              <a:rPr lang="fr-FR" sz="1100" b="1" i="0" baseline="-25000" dirty="0">
                <a:solidFill>
                  <a:srgbClr val="000000"/>
                </a:solidFill>
                <a:effectLst/>
                <a:latin typeface="+mn-lt"/>
              </a:rPr>
              <a:t>2</a:t>
            </a:r>
            <a:r>
              <a:rPr lang="fr-FR" sz="1100" b="1" i="0" dirty="0">
                <a:solidFill>
                  <a:srgbClr val="000000"/>
                </a:solidFill>
                <a:effectLst/>
                <a:latin typeface="+mn-lt"/>
              </a:rPr>
              <a:t>) ne change pas, alors D augmente d’un facteur de 16.</a:t>
            </a:r>
            <a:endParaRPr lang="fr-FR" sz="1100" b="0" i="0" dirty="0">
              <a:solidFill>
                <a:srgbClr val="000000"/>
              </a:solidFill>
              <a:effectLst/>
              <a:latin typeface="+mn-lt"/>
            </a:endParaRPr>
          </a:p>
          <a:p>
            <a:pPr marL="182563" algn="l">
              <a:spcBef>
                <a:spcPts val="0"/>
              </a:spcBef>
            </a:pPr>
            <a:r>
              <a:rPr lang="fr-FR" sz="1100" b="0" i="0" dirty="0">
                <a:solidFill>
                  <a:srgbClr val="000000"/>
                </a:solidFill>
                <a:effectLst/>
                <a:latin typeface="+mn-lt"/>
              </a:rPr>
              <a:t>Encore une fois, on peut le prouver en faisant les rapports entre valeurs initiales et valeurs finales :</a:t>
            </a:r>
          </a:p>
          <a:p>
            <a:pPr marL="182563">
              <a:spcBef>
                <a:spcPts val="0"/>
              </a:spcBef>
            </a:pPr>
            <a:r>
              <a:rPr lang="fr-FR" sz="1100" dirty="0">
                <a:effectLst/>
                <a:latin typeface="+mn-lt"/>
              </a:rPr>
              <a:t>D initial = (P</a:t>
            </a:r>
            <a:r>
              <a:rPr lang="fr-FR" sz="1100" baseline="-25000" dirty="0">
                <a:effectLst/>
                <a:latin typeface="+mn-lt"/>
              </a:rPr>
              <a:t>1</a:t>
            </a:r>
            <a:r>
              <a:rPr lang="fr-FR" sz="1100" dirty="0">
                <a:effectLst/>
                <a:latin typeface="+mn-lt"/>
              </a:rPr>
              <a:t> – P</a:t>
            </a:r>
            <a:r>
              <a:rPr lang="fr-FR" sz="1100" baseline="-25000" dirty="0">
                <a:effectLst/>
                <a:latin typeface="+mn-lt"/>
              </a:rPr>
              <a:t>2</a:t>
            </a:r>
            <a:r>
              <a:rPr lang="fr-FR" sz="1100" dirty="0">
                <a:effectLst/>
                <a:latin typeface="+mn-lt"/>
              </a:rPr>
              <a:t>) / (R initiale)</a:t>
            </a:r>
            <a:br>
              <a:rPr lang="fr-FR" sz="1100" dirty="0">
                <a:effectLst/>
                <a:latin typeface="+mn-lt"/>
              </a:rPr>
            </a:br>
            <a:r>
              <a:rPr lang="fr-FR" sz="1100" dirty="0">
                <a:effectLst/>
                <a:latin typeface="+mn-lt"/>
              </a:rPr>
              <a:t>D final = (P</a:t>
            </a:r>
            <a:r>
              <a:rPr lang="fr-FR" sz="1100" baseline="-25000" dirty="0">
                <a:effectLst/>
                <a:latin typeface="+mn-lt"/>
              </a:rPr>
              <a:t>1</a:t>
            </a:r>
            <a:r>
              <a:rPr lang="fr-FR" sz="1100" dirty="0">
                <a:effectLst/>
                <a:latin typeface="+mn-lt"/>
              </a:rPr>
              <a:t> – P</a:t>
            </a:r>
            <a:r>
              <a:rPr lang="fr-FR" sz="1100" baseline="-25000" dirty="0">
                <a:effectLst/>
                <a:latin typeface="+mn-lt"/>
              </a:rPr>
              <a:t>2</a:t>
            </a:r>
            <a:r>
              <a:rPr lang="fr-FR" sz="1100" dirty="0">
                <a:effectLst/>
                <a:latin typeface="+mn-lt"/>
              </a:rPr>
              <a:t>) / (R finale)</a:t>
            </a:r>
            <a:br>
              <a:rPr lang="fr-FR" sz="1100" dirty="0">
                <a:effectLst/>
                <a:latin typeface="+mn-lt"/>
              </a:rPr>
            </a:br>
            <a:r>
              <a:rPr lang="fr-FR" sz="1100" dirty="0">
                <a:effectLst/>
                <a:latin typeface="+mn-lt"/>
              </a:rPr>
              <a:t>Si l’on suppose que (P</a:t>
            </a:r>
            <a:r>
              <a:rPr lang="fr-FR" sz="1100" baseline="-25000" dirty="0">
                <a:effectLst/>
                <a:latin typeface="+mn-lt"/>
              </a:rPr>
              <a:t>1</a:t>
            </a:r>
            <a:r>
              <a:rPr lang="fr-FR" sz="1100" dirty="0">
                <a:effectLst/>
                <a:latin typeface="+mn-lt"/>
              </a:rPr>
              <a:t> – P</a:t>
            </a:r>
            <a:r>
              <a:rPr lang="fr-FR" sz="1100" baseline="-25000" dirty="0">
                <a:effectLst/>
                <a:latin typeface="+mn-lt"/>
              </a:rPr>
              <a:t>2</a:t>
            </a:r>
            <a:r>
              <a:rPr lang="fr-FR" sz="1100" dirty="0">
                <a:effectLst/>
                <a:latin typeface="+mn-lt"/>
              </a:rPr>
              <a:t>) demeure constant, on obtient :</a:t>
            </a:r>
          </a:p>
          <a:p>
            <a:pPr marL="182563" algn="l"/>
            <a:r>
              <a:rPr lang="fr-FR" sz="1100" dirty="0">
                <a:effectLst/>
                <a:latin typeface="+mn-lt"/>
              </a:rPr>
              <a:t>→ D final / D initiale = R initiale / R finale = R initiale / (R initiale/16) → </a:t>
            </a:r>
            <a:r>
              <a:rPr lang="fr-FR" sz="1100" b="1" dirty="0">
                <a:effectLst/>
                <a:latin typeface="+mn-lt"/>
              </a:rPr>
              <a:t>Débit final / Débit initial = 16</a:t>
            </a:r>
          </a:p>
          <a:p>
            <a:pPr algn="l"/>
            <a:r>
              <a:rPr lang="fr-FR" sz="1100" b="0" i="0" dirty="0">
                <a:solidFill>
                  <a:srgbClr val="000000"/>
                </a:solidFill>
                <a:effectLst/>
                <a:latin typeface="+mn-lt"/>
              </a:rPr>
              <a:t>Ces calculs démontrent que des changements relativement faibles du diamètre d’un vaisseau peuvent provoquer des changements très importants du débit sanguin. À ce titre, il n’est pas surprenant de constater que le diamètre de nos artères et artérioles soit si précisément contrôlé !</a:t>
            </a:r>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11</a:t>
            </a:fld>
            <a:endParaRPr lang="fr-CH"/>
          </a:p>
        </p:txBody>
      </p:sp>
    </p:spTree>
    <p:extLst>
      <p:ext uri="{BB962C8B-B14F-4D97-AF65-F5344CB8AC3E}">
        <p14:creationId xmlns:p14="http://schemas.microsoft.com/office/powerpoint/2010/main" val="2736146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12</a:t>
            </a:fld>
            <a:endParaRPr lang="fr-CH"/>
          </a:p>
        </p:txBody>
      </p:sp>
    </p:spTree>
    <p:extLst>
      <p:ext uri="{BB962C8B-B14F-4D97-AF65-F5344CB8AC3E}">
        <p14:creationId xmlns:p14="http://schemas.microsoft.com/office/powerpoint/2010/main" val="2653342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267200"/>
            <a:ext cx="6019800" cy="4648200"/>
          </a:xfrm>
        </p:spPr>
        <p:txBody>
          <a:bodyPr/>
          <a:lstStyle/>
          <a:p>
            <a:pPr algn="l"/>
            <a:r>
              <a:rPr lang="fr-FR" sz="1100" b="1" i="0" dirty="0">
                <a:solidFill>
                  <a:srgbClr val="000000"/>
                </a:solidFill>
                <a:effectLst/>
                <a:latin typeface="+mn-lt"/>
              </a:rPr>
              <a:t>Une diminution de l'élasticité des parois artérielles causerait une augmentation de la pression différentielle et de la pression artérielle moyenne.</a:t>
            </a:r>
            <a:endParaRPr lang="fr-FR" sz="1100" b="0" i="0" dirty="0">
              <a:solidFill>
                <a:srgbClr val="000000"/>
              </a:solidFill>
              <a:effectLst/>
              <a:latin typeface="+mn-lt"/>
            </a:endParaRPr>
          </a:p>
          <a:p>
            <a:pPr algn="l"/>
            <a:r>
              <a:rPr lang="fr-FR" sz="1100" b="0" i="0" dirty="0">
                <a:solidFill>
                  <a:srgbClr val="000000"/>
                </a:solidFill>
                <a:effectLst/>
                <a:latin typeface="+mn-lt"/>
              </a:rPr>
              <a:t>La pression différentielle, qui est la différence entre la pression systolique et la pression diastolique, dépend en tout premier lieu des propriétés élastiques de l’aorte et des autres artères élastiques. Dans le cas extrême où ces vaisseaux devenaient complètement rigides, la pression artérielle suivrait alors nécessairement les variations de la pression générée par le ventricule. Sans considérer les autres changements, on pourrait ainsi supposer que la pression augmenterait à au moins 120 mm Hg durant la systole pour chuter à pratiquement 0 mm Hg durant la diastole, alors que le ventricule arrête de générer une pression. C’est grâce à l’élasticité des parois artérielles que la pression artérielle ne diminue qu’à environ 80 mm Hg durant la diastole. Lorsque le sang est éjecté dans l’aorte durant la systole, les parois des artères se gonflent pour ensuite se détendre lentement lorsque la valve de l’aorte se referme. Donc, plus les parois sont extensibles et plus les vaisseaux sont en mesure d’atténuer les fluctuations de pressions provoquées par cette pompe intermittente qu’est le cœur.</a:t>
            </a:r>
          </a:p>
          <a:p>
            <a:pPr algn="l"/>
            <a:r>
              <a:rPr lang="fr-FR" sz="1100" b="0" i="0" dirty="0">
                <a:solidFill>
                  <a:srgbClr val="000000"/>
                </a:solidFill>
                <a:effectLst/>
                <a:latin typeface="+mn-lt"/>
              </a:rPr>
              <a:t>À partir de ces considérations, on pourrait penser que la pression artérielle moyenne (PAM) diminuerait dans des conditions de perte d’élasticité des artères et de la chute possible de la pression diastolique. En pratique, c’est l’opposé qui se produit : une diminution de l’élasticité entraîne une augmentation de la PAM. La raison provient du fait que la pression systolique augmenterait elle aussi, à cause d’une augmentation de la résistance périphérique. Normalement, le diamètre des artères élastiques est maintenu relativement large, ces artères étant gonflées de sang, ce qui a pour effet de maintenir la résistance périphérique relativement faible. Lorsque les artères deviennent trop rigides, leur diamètre interne demeure faible, ce qui a comme conséquence d’augmenter substantiellement la résistance périphérique. De l’équation PA = DC x R, une augmentation de la résistance mènerait à une augmentation de la pression artérielle pour un DC constant. C’est effectivement ce qui se produit généralement. Les gens qui ont des problèmes d’artériosclérose (durcissement des artères) ont non seulement une pression différentielle augmentée mais aussi une PAM bien au-delà des valeurs normales, avec une pression systolique très élevée.</a:t>
            </a:r>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13</a:t>
            </a:fld>
            <a:endParaRPr lang="fr-CH"/>
          </a:p>
        </p:txBody>
      </p:sp>
    </p:spTree>
    <p:extLst>
      <p:ext uri="{BB962C8B-B14F-4D97-AF65-F5344CB8AC3E}">
        <p14:creationId xmlns:p14="http://schemas.microsoft.com/office/powerpoint/2010/main" val="59272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000000"/>
                </a:solidFill>
                <a:effectLst/>
                <a:latin typeface="+mn-lt"/>
              </a:rPr>
              <a:t>Les </a:t>
            </a:r>
            <a:r>
              <a:rPr lang="fr-FR" b="1" i="0" dirty="0">
                <a:solidFill>
                  <a:srgbClr val="000000"/>
                </a:solidFill>
                <a:effectLst/>
                <a:latin typeface="+mn-lt"/>
              </a:rPr>
              <a:t>points de compressions </a:t>
            </a:r>
            <a:r>
              <a:rPr lang="fr-FR" b="0" i="0" dirty="0">
                <a:solidFill>
                  <a:srgbClr val="000000"/>
                </a:solidFill>
                <a:effectLst/>
                <a:latin typeface="+mn-lt"/>
              </a:rPr>
              <a:t>sont des points que l'on comprime pour arrêter l'afflux de sang vers les tissus plus éloignés lors d'une hémorragie.</a:t>
            </a:r>
          </a:p>
          <a:p>
            <a:pPr algn="l">
              <a:spcBef>
                <a:spcPts val="0"/>
              </a:spcBef>
            </a:pPr>
            <a:endParaRPr lang="fr-FR" b="0" i="0" dirty="0">
              <a:solidFill>
                <a:srgbClr val="000000"/>
              </a:solidFill>
              <a:effectLst/>
              <a:latin typeface="+mn-lt"/>
            </a:endParaRPr>
          </a:p>
          <a:p>
            <a:pPr algn="l">
              <a:spcBef>
                <a:spcPts val="0"/>
              </a:spcBef>
            </a:pPr>
            <a:r>
              <a:rPr lang="fr-FR" b="0" i="0" dirty="0">
                <a:solidFill>
                  <a:srgbClr val="000000"/>
                </a:solidFill>
                <a:effectLst/>
                <a:latin typeface="+mn-lt"/>
              </a:rPr>
              <a:t>On les appelle ainsi parce que ces points constituent des artères facilement accessibles, c’est-à-dire des artères dont certains segments sont situés près de la surface de la peau. </a:t>
            </a:r>
            <a:r>
              <a:rPr lang="fr-FR" dirty="0">
                <a:solidFill>
                  <a:srgbClr val="000000"/>
                </a:solidFill>
                <a:latin typeface="+mn-lt"/>
              </a:rPr>
              <a:t>L</a:t>
            </a:r>
            <a:r>
              <a:rPr lang="fr-FR" b="0" i="0" dirty="0">
                <a:solidFill>
                  <a:srgbClr val="000000"/>
                </a:solidFill>
                <a:effectLst/>
                <a:latin typeface="+mn-lt"/>
              </a:rPr>
              <a:t>ors d'une lacération (déchirure) des tissus, il est possible d'appuyer sur ces régions afin de ralentir ou d'arrêter l'écoulement du sang.</a:t>
            </a:r>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15</a:t>
            </a:fld>
            <a:endParaRPr lang="fr-CH"/>
          </a:p>
        </p:txBody>
      </p:sp>
    </p:spTree>
    <p:extLst>
      <p:ext uri="{BB962C8B-B14F-4D97-AF65-F5344CB8AC3E}">
        <p14:creationId xmlns:p14="http://schemas.microsoft.com/office/powerpoint/2010/main" val="167633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E83D1384-DFFE-43B3-BA44-E9392D580FC3}" type="slidenum">
              <a:rPr lang="fr-CH" smtClean="0"/>
              <a:pPr>
                <a:defRPr/>
              </a:pPr>
              <a:t>23</a:t>
            </a:fld>
            <a:endParaRPr lang="fr-CH"/>
          </a:p>
        </p:txBody>
      </p:sp>
    </p:spTree>
    <p:extLst>
      <p:ext uri="{BB962C8B-B14F-4D97-AF65-F5344CB8AC3E}">
        <p14:creationId xmlns:p14="http://schemas.microsoft.com/office/powerpoint/2010/main" val="754406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Modifiez le style du titre</a:t>
            </a:r>
            <a:endParaRPr lang="fr-CA"/>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Modifiez le style du titre</a:t>
            </a:r>
            <a:endParaRPr lang="fr-CA"/>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5676367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7"/>
          <p:cNvSpPr>
            <a:spLocks noChangeShapeType="1"/>
          </p:cNvSpPr>
          <p:nvPr userDrawn="1"/>
        </p:nvSpPr>
        <p:spPr bwMode="auto">
          <a:xfrm>
            <a:off x="293688" y="149225"/>
            <a:ext cx="85867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
        <p:nvSpPr>
          <p:cNvPr id="3" name="Line 8"/>
          <p:cNvSpPr>
            <a:spLocks noChangeShapeType="1"/>
          </p:cNvSpPr>
          <p:nvPr userDrawn="1"/>
        </p:nvSpPr>
        <p:spPr bwMode="auto">
          <a:xfrm>
            <a:off x="298450" y="182563"/>
            <a:ext cx="8586788" cy="0"/>
          </a:xfrm>
          <a:prstGeom prst="line">
            <a:avLst/>
          </a:prstGeom>
          <a:noFill/>
          <a:ln w="38100">
            <a:solidFill>
              <a:srgbClr val="D9E3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228600" y="228600"/>
            <a:ext cx="8686800" cy="1461939"/>
          </a:xfrm>
          <a:prstGeom prst="rect">
            <a:avLst/>
          </a:prstGeom>
          <a:noFill/>
          <a:ln w="9525">
            <a:noFill/>
            <a:miter lim="800000"/>
            <a:headEnd/>
            <a:tailEnd/>
          </a:ln>
          <a:effectLst/>
        </p:spPr>
        <p:txBody>
          <a:bodyPr tIns="0" bIns="0">
            <a:spAutoFit/>
          </a:bodyPr>
          <a:lstStyle/>
          <a:p>
            <a:pPr marL="360363" indent="-360363" algn="ctr">
              <a:lnSpc>
                <a:spcPct val="100000"/>
              </a:lnSpc>
              <a:spcBef>
                <a:spcPct val="0"/>
              </a:spcBef>
              <a:buFontTx/>
              <a:buNone/>
            </a:pPr>
            <a:r>
              <a:rPr lang="fr-CA" sz="3200" i="0" dirty="0">
                <a:solidFill>
                  <a:schemeClr val="accent2"/>
                </a:solidFill>
                <a:latin typeface="Arial" charset="0"/>
              </a:rPr>
              <a:t>Le système cardiovasculaire</a:t>
            </a:r>
          </a:p>
          <a:p>
            <a:pPr marL="360363" indent="-360363" algn="ctr">
              <a:lnSpc>
                <a:spcPct val="100000"/>
              </a:lnSpc>
              <a:spcBef>
                <a:spcPct val="25000"/>
              </a:spcBef>
              <a:buFontTx/>
              <a:buNone/>
            </a:pPr>
            <a:r>
              <a:rPr lang="fr-CA" sz="2800" i="0" dirty="0">
                <a:solidFill>
                  <a:srgbClr val="0000CC"/>
                </a:solidFill>
                <a:latin typeface="Arial" charset="0"/>
              </a:rPr>
              <a:t>6.3  Vaisseaux sanguins et hémodynamique</a:t>
            </a:r>
            <a:endParaRPr lang="fr-CA" sz="2800" b="0" i="0" dirty="0">
              <a:solidFill>
                <a:srgbClr val="0000CC"/>
              </a:solidFill>
              <a:latin typeface="Arial" charset="0"/>
            </a:endParaRPr>
          </a:p>
          <a:p>
            <a:pPr marL="360363" indent="-360363" algn="ctr">
              <a:lnSpc>
                <a:spcPct val="100000"/>
              </a:lnSpc>
              <a:spcBef>
                <a:spcPct val="0"/>
              </a:spcBef>
              <a:buFontTx/>
              <a:buNone/>
            </a:pPr>
            <a:r>
              <a:rPr lang="fr-CA" sz="2800" b="0" i="0" dirty="0">
                <a:solidFill>
                  <a:srgbClr val="0000CC"/>
                </a:solidFill>
                <a:latin typeface="Arial" charset="0"/>
              </a:rPr>
              <a:t>(Chapitre 19)</a:t>
            </a:r>
          </a:p>
        </p:txBody>
      </p:sp>
      <p:pic>
        <p:nvPicPr>
          <p:cNvPr id="2051" name="Picture 8" descr="19-01bGenStructure_UN.jpg"/>
          <p:cNvPicPr>
            <a:picLocks noChangeAspect="1" noChangeArrowheads="1"/>
          </p:cNvPicPr>
          <p:nvPr/>
        </p:nvPicPr>
        <p:blipFill>
          <a:blip r:embed="rId3" cstate="print"/>
          <a:srcRect b="8832"/>
          <a:stretch>
            <a:fillRect/>
          </a:stretch>
        </p:blipFill>
        <p:spPr bwMode="auto">
          <a:xfrm>
            <a:off x="2286000" y="1905000"/>
            <a:ext cx="4953000" cy="383381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52400" y="1337438"/>
            <a:ext cx="8684424" cy="1592744"/>
          </a:xfrm>
          <a:prstGeom prst="rect">
            <a:avLst/>
          </a:prstGeom>
          <a:noFill/>
          <a:ln w="9525">
            <a:noFill/>
            <a:miter lim="800000"/>
            <a:headEnd/>
            <a:tailEnd/>
          </a:ln>
          <a:effectLst/>
        </p:spPr>
        <p:txBody>
          <a:bodyPr wrap="square">
            <a:spAutoFit/>
          </a:bodyPr>
          <a:lstStyle/>
          <a:p>
            <a:pPr marL="174625" lvl="1" indent="-174625" defTabSz="719138">
              <a:lnSpc>
                <a:spcPct val="100000"/>
              </a:lnSpc>
              <a:spcBef>
                <a:spcPct val="50000"/>
              </a:spcBef>
              <a:buSzPct val="120000"/>
            </a:pPr>
            <a:r>
              <a:rPr lang="fr-FR" sz="1600" i="0" dirty="0">
                <a:solidFill>
                  <a:schemeClr val="tx1"/>
                </a:solidFill>
                <a:latin typeface="Arial" charset="0"/>
              </a:rPr>
              <a:t>Débit sanguin (D) :</a:t>
            </a:r>
            <a:endParaRPr lang="fr-FR" sz="1600" b="0" i="0" dirty="0">
              <a:solidFill>
                <a:schemeClr val="tx1"/>
              </a:solidFill>
              <a:latin typeface="Arial" charset="0"/>
            </a:endParaRPr>
          </a:p>
          <a:p>
            <a:pPr marL="363538" lvl="2" indent="-188913" defTabSz="719138">
              <a:lnSpc>
                <a:spcPct val="100000"/>
              </a:lnSpc>
              <a:spcBef>
                <a:spcPct val="10000"/>
              </a:spcBef>
              <a:buSzPct val="110000"/>
              <a:buFont typeface="Arial" panose="020B0604020202020204" pitchFamily="34" charset="0"/>
              <a:buChar char="−"/>
            </a:pPr>
            <a:r>
              <a:rPr lang="fr-FR" sz="1500" b="0" i="0" dirty="0">
                <a:solidFill>
                  <a:schemeClr val="tx1"/>
                </a:solidFill>
                <a:latin typeface="Arial" charset="0"/>
              </a:rPr>
              <a:t>Volume de sang qui s’écoule dans un vaisseau en une période donnée (ml/min)</a:t>
            </a:r>
            <a:endParaRPr lang="fr-FR" sz="1600" b="0" i="0" dirty="0">
              <a:solidFill>
                <a:schemeClr val="tx1"/>
              </a:solidFill>
              <a:latin typeface="Arial" charset="0"/>
            </a:endParaRPr>
          </a:p>
          <a:p>
            <a:pPr marL="174625" lvl="1" indent="-174625" defTabSz="719138">
              <a:lnSpc>
                <a:spcPct val="100000"/>
              </a:lnSpc>
              <a:spcBef>
                <a:spcPct val="25000"/>
              </a:spcBef>
              <a:buSzPct val="120000"/>
            </a:pPr>
            <a:r>
              <a:rPr lang="fr-FR" sz="1600" i="0" dirty="0">
                <a:solidFill>
                  <a:schemeClr val="tx1"/>
                </a:solidFill>
                <a:latin typeface="Arial" charset="0"/>
              </a:rPr>
              <a:t>Pression sanguine (P) :</a:t>
            </a:r>
            <a:endParaRPr lang="fr-FR" sz="1600" b="0" i="0" dirty="0">
              <a:solidFill>
                <a:schemeClr val="tx1"/>
              </a:solidFill>
              <a:latin typeface="Arial" charset="0"/>
            </a:endParaRPr>
          </a:p>
          <a:p>
            <a:pPr marL="363538" lvl="2" indent="-188913" defTabSz="719138">
              <a:lnSpc>
                <a:spcPct val="100000"/>
              </a:lnSpc>
              <a:spcBef>
                <a:spcPct val="0"/>
              </a:spcBef>
              <a:buSzPct val="110000"/>
              <a:buFont typeface="Arial" panose="020B0604020202020204" pitchFamily="34" charset="0"/>
              <a:buChar char="−"/>
            </a:pPr>
            <a:r>
              <a:rPr lang="fr-FR" sz="1500" b="0" i="0" dirty="0">
                <a:solidFill>
                  <a:schemeClr val="tx1"/>
                </a:solidFill>
                <a:latin typeface="Arial" charset="0"/>
              </a:rPr>
              <a:t>Force par unité de surface que le sang exerce sur la paroi d’un vaisseau (mm Hg)</a:t>
            </a:r>
          </a:p>
          <a:p>
            <a:pPr marL="538163" lvl="2" indent="-188913" defTabSz="719138">
              <a:lnSpc>
                <a:spcPct val="100000"/>
              </a:lnSpc>
              <a:spcBef>
                <a:spcPct val="0"/>
              </a:spcBef>
              <a:buSzPct val="80000"/>
              <a:buFont typeface="Wingdings" panose="05000000000000000000" pitchFamily="2" charset="2"/>
              <a:buChar char="ü"/>
            </a:pPr>
            <a:r>
              <a:rPr lang="fr-FR" sz="1500" b="0" i="0" dirty="0">
                <a:solidFill>
                  <a:schemeClr val="tx1"/>
                </a:solidFill>
                <a:latin typeface="Arial" charset="0"/>
              </a:rPr>
              <a:t>Note: en un point donné, la pression est la même dans toutes les directions; c’est ce qui permet de déterminer la pression sanguine par celle exercée contre la paroi du vaisseau.</a:t>
            </a:r>
          </a:p>
        </p:txBody>
      </p:sp>
      <p:sp>
        <p:nvSpPr>
          <p:cNvPr id="8203" name="Text Box 11"/>
          <p:cNvSpPr txBox="1">
            <a:spLocks noChangeArrowheads="1"/>
          </p:cNvSpPr>
          <p:nvPr/>
        </p:nvSpPr>
        <p:spPr bwMode="auto">
          <a:xfrm>
            <a:off x="381000" y="3005024"/>
            <a:ext cx="8305800" cy="671979"/>
          </a:xfrm>
          <a:prstGeom prst="rect">
            <a:avLst/>
          </a:prstGeom>
          <a:noFill/>
          <a:ln w="12700">
            <a:noFill/>
            <a:miter lim="800000"/>
            <a:headEnd/>
            <a:tailEnd/>
          </a:ln>
          <a:effectLst/>
        </p:spPr>
        <p:txBody>
          <a:bodyPr wrap="square">
            <a:spAutoFit/>
          </a:bodyPr>
          <a:lstStyle/>
          <a:p>
            <a:pPr>
              <a:lnSpc>
                <a:spcPct val="100000"/>
              </a:lnSpc>
              <a:spcBef>
                <a:spcPct val="50000"/>
              </a:spcBef>
              <a:buNone/>
            </a:pPr>
            <a:r>
              <a:rPr lang="fr-CA" b="0" dirty="0">
                <a:solidFill>
                  <a:schemeClr val="tx1"/>
                </a:solidFill>
                <a:latin typeface="Arial" panose="020B0604020202020204" pitchFamily="34" charset="0"/>
                <a:cs typeface="Arial" panose="020B0604020202020204" pitchFamily="34" charset="0"/>
              </a:rPr>
              <a:t>Le débit sanguin est la conséquence d’un </a:t>
            </a:r>
            <a:r>
              <a:rPr lang="fr-CA" b="0" u="sng" dirty="0">
                <a:solidFill>
                  <a:schemeClr val="tx1"/>
                </a:solidFill>
                <a:latin typeface="Arial" panose="020B0604020202020204" pitchFamily="34" charset="0"/>
                <a:cs typeface="Arial" panose="020B0604020202020204" pitchFamily="34" charset="0"/>
              </a:rPr>
              <a:t>gradient</a:t>
            </a:r>
            <a:r>
              <a:rPr lang="fr-CA" b="0" i="0" dirty="0">
                <a:solidFill>
                  <a:schemeClr val="tx1"/>
                </a:solidFill>
                <a:latin typeface="Arial" panose="020B0604020202020204" pitchFamily="34" charset="0"/>
                <a:cs typeface="Arial" panose="020B0604020202020204" pitchFamily="34" charset="0"/>
              </a:rPr>
              <a:t> </a:t>
            </a:r>
            <a:r>
              <a:rPr lang="fr-CA" b="0" dirty="0">
                <a:solidFill>
                  <a:schemeClr val="tx1"/>
                </a:solidFill>
                <a:latin typeface="Arial" panose="020B0604020202020204" pitchFamily="34" charset="0"/>
                <a:cs typeface="Arial" panose="020B0604020202020204" pitchFamily="34" charset="0"/>
              </a:rPr>
              <a:t>de pression </a:t>
            </a:r>
            <a:r>
              <a:rPr lang="fr-CA" b="0" i="0" dirty="0">
                <a:solidFill>
                  <a:schemeClr val="tx1"/>
                </a:solidFill>
                <a:latin typeface="Arial" panose="020B0604020202020204" pitchFamily="34" charset="0"/>
                <a:cs typeface="Arial" panose="020B0604020202020204" pitchFamily="34" charset="0"/>
              </a:rPr>
              <a:t>: </a:t>
            </a:r>
            <a:r>
              <a:rPr lang="fr-CA" sz="2000" i="0" dirty="0">
                <a:solidFill>
                  <a:schemeClr val="tx1"/>
                </a:solidFill>
                <a:cs typeface="Times New Roman" panose="02020603050405020304" pitchFamily="18" charset="0"/>
              </a:rPr>
              <a:t>D </a:t>
            </a:r>
            <a:r>
              <a:rPr lang="fr-FR" sz="2000" i="0" dirty="0">
                <a:solidFill>
                  <a:schemeClr val="tx1"/>
                </a:solidFill>
                <a:cs typeface="Times New Roman" panose="02020603050405020304" pitchFamily="18" charset="0"/>
                <a:sym typeface="Symbol"/>
              </a:rPr>
              <a:t></a:t>
            </a:r>
            <a:r>
              <a:rPr lang="fr-CA" sz="2000" i="0" dirty="0">
                <a:solidFill>
                  <a:schemeClr val="tx1"/>
                </a:solidFill>
                <a:cs typeface="Times New Roman" panose="02020603050405020304" pitchFamily="18" charset="0"/>
              </a:rPr>
              <a:t> (P</a:t>
            </a:r>
            <a:r>
              <a:rPr lang="fr-CA" sz="2000" i="0" baseline="-2000" dirty="0">
                <a:solidFill>
                  <a:schemeClr val="tx1"/>
                </a:solidFill>
                <a:cs typeface="Times New Roman" panose="02020603050405020304" pitchFamily="18" charset="0"/>
              </a:rPr>
              <a:t>1</a:t>
            </a:r>
            <a:r>
              <a:rPr lang="fr-CA" sz="2000" i="0" dirty="0">
                <a:solidFill>
                  <a:schemeClr val="tx1"/>
                </a:solidFill>
                <a:cs typeface="Times New Roman" panose="02020603050405020304" pitchFamily="18" charset="0"/>
              </a:rPr>
              <a:t> - P</a:t>
            </a:r>
            <a:r>
              <a:rPr lang="fr-CA" sz="2000" i="0" baseline="-2000" dirty="0">
                <a:solidFill>
                  <a:schemeClr val="tx1"/>
                </a:solidFill>
                <a:cs typeface="Times New Roman" panose="02020603050405020304" pitchFamily="18" charset="0"/>
              </a:rPr>
              <a:t>2</a:t>
            </a:r>
            <a:r>
              <a:rPr lang="fr-CA" sz="2000" i="0" dirty="0">
                <a:solidFill>
                  <a:schemeClr val="tx1"/>
                </a:solidFill>
                <a:cs typeface="Times New Roman" panose="02020603050405020304" pitchFamily="18" charset="0"/>
              </a:rPr>
              <a:t>) </a:t>
            </a:r>
          </a:p>
          <a:p>
            <a:pPr>
              <a:lnSpc>
                <a:spcPct val="100000"/>
              </a:lnSpc>
              <a:spcBef>
                <a:spcPts val="200"/>
              </a:spcBef>
              <a:buNone/>
            </a:pPr>
            <a:r>
              <a:rPr lang="fr-CA" sz="1600" b="0" i="0" dirty="0">
                <a:solidFill>
                  <a:schemeClr val="tx1"/>
                </a:solidFill>
                <a:latin typeface="Arial" panose="020B0604020202020204" pitchFamily="34" charset="0"/>
                <a:cs typeface="Arial" panose="020B0604020202020204" pitchFamily="34" charset="0"/>
              </a:rPr>
              <a:t>(où le gradient de pression (P</a:t>
            </a:r>
            <a:r>
              <a:rPr lang="fr-CA" sz="1600" b="0" i="0" baseline="-2000" dirty="0">
                <a:solidFill>
                  <a:schemeClr val="tx1"/>
                </a:solidFill>
                <a:latin typeface="Arial" panose="020B0604020202020204" pitchFamily="34" charset="0"/>
                <a:cs typeface="Arial" panose="020B0604020202020204" pitchFamily="34" charset="0"/>
              </a:rPr>
              <a:t>1</a:t>
            </a:r>
            <a:r>
              <a:rPr lang="fr-CA" sz="1600" b="0" i="0" dirty="0">
                <a:solidFill>
                  <a:schemeClr val="tx1"/>
                </a:solidFill>
                <a:latin typeface="Arial" panose="020B0604020202020204" pitchFamily="34" charset="0"/>
                <a:cs typeface="Arial" panose="020B0604020202020204" pitchFamily="34" charset="0"/>
              </a:rPr>
              <a:t> - P</a:t>
            </a:r>
            <a:r>
              <a:rPr lang="fr-CA" sz="1600" b="0" i="0" baseline="-2000" dirty="0">
                <a:solidFill>
                  <a:schemeClr val="tx1"/>
                </a:solidFill>
                <a:latin typeface="Arial" panose="020B0604020202020204" pitchFamily="34" charset="0"/>
                <a:cs typeface="Arial" panose="020B0604020202020204" pitchFamily="34" charset="0"/>
              </a:rPr>
              <a:t>2</a:t>
            </a:r>
            <a:r>
              <a:rPr lang="fr-CA" sz="1600" b="0" i="0" dirty="0">
                <a:solidFill>
                  <a:schemeClr val="tx1"/>
                </a:solidFill>
                <a:latin typeface="Arial" panose="020B0604020202020204" pitchFamily="34" charset="0"/>
                <a:cs typeface="Arial" panose="020B0604020202020204" pitchFamily="34" charset="0"/>
              </a:rPr>
              <a:t>) est la différence de pression entre les points 1 et 2)</a:t>
            </a:r>
            <a:endParaRPr lang="fr-CA" sz="1600" i="0" u="sng" baseline="-2000" dirty="0">
              <a:solidFill>
                <a:schemeClr val="tx1"/>
              </a:solidFill>
              <a:latin typeface="Arial" panose="020B0604020202020204" pitchFamily="34" charset="0"/>
              <a:cs typeface="Arial" panose="020B0604020202020204" pitchFamily="34" charset="0"/>
            </a:endParaRPr>
          </a:p>
        </p:txBody>
      </p:sp>
      <p:sp>
        <p:nvSpPr>
          <p:cNvPr id="8204" name="Rectangle 13"/>
          <p:cNvSpPr>
            <a:spLocks noChangeArrowheads="1"/>
          </p:cNvSpPr>
          <p:nvPr/>
        </p:nvSpPr>
        <p:spPr bwMode="auto">
          <a:xfrm>
            <a:off x="152400" y="233470"/>
            <a:ext cx="8763000" cy="701731"/>
          </a:xfrm>
          <a:prstGeom prst="rect">
            <a:avLst/>
          </a:prstGeom>
          <a:noFill/>
          <a:ln w="9525" algn="ctr">
            <a:noFill/>
            <a:miter lim="800000"/>
            <a:headEnd/>
            <a:tailEnd/>
          </a:ln>
          <a:effectLst/>
        </p:spPr>
        <p:txBody>
          <a:bodyPr wrap="square">
            <a:spAutoFit/>
          </a:bodyPr>
          <a:lstStyle/>
          <a:p>
            <a:pPr marL="809625" indent="-809625">
              <a:lnSpc>
                <a:spcPct val="90000"/>
              </a:lnSpc>
              <a:spcBef>
                <a:spcPct val="0"/>
              </a:spcBef>
              <a:buFontTx/>
              <a:buNone/>
            </a:pPr>
            <a:r>
              <a:rPr lang="en-US" sz="2200" i="0" dirty="0">
                <a:solidFill>
                  <a:srgbClr val="0000FF"/>
                </a:solidFill>
                <a:latin typeface="Arial" charset="0"/>
              </a:rPr>
              <a:t>6.3.5	</a:t>
            </a:r>
            <a:r>
              <a:rPr lang="fr-FR" sz="2200" i="0" dirty="0">
                <a:solidFill>
                  <a:srgbClr val="0000FF"/>
                </a:solidFill>
                <a:latin typeface="Arial" charset="0"/>
              </a:rPr>
              <a:t>Expliquer les relations entre débit sanguin, pression sanguine et résistance</a:t>
            </a:r>
            <a:endParaRPr lang="fr-FR" sz="2200" dirty="0">
              <a:solidFill>
                <a:srgbClr val="0000FF"/>
              </a:solidFill>
              <a:latin typeface="Arial" charset="0"/>
            </a:endParaRPr>
          </a:p>
        </p:txBody>
      </p:sp>
      <p:sp>
        <p:nvSpPr>
          <p:cNvPr id="56" name="Rectangle 2"/>
          <p:cNvSpPr>
            <a:spLocks noChangeArrowheads="1"/>
          </p:cNvSpPr>
          <p:nvPr/>
        </p:nvSpPr>
        <p:spPr bwMode="auto">
          <a:xfrm>
            <a:off x="152400" y="932180"/>
            <a:ext cx="8077200" cy="400110"/>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6.3.5.1	Relation entre débit sanguin et gradient de pression sanguine</a:t>
            </a:r>
          </a:p>
        </p:txBody>
      </p:sp>
      <p:sp>
        <p:nvSpPr>
          <p:cNvPr id="2" name="TextBox 1"/>
          <p:cNvSpPr txBox="1"/>
          <p:nvPr/>
        </p:nvSpPr>
        <p:spPr>
          <a:xfrm>
            <a:off x="510097" y="4177093"/>
            <a:ext cx="1199367" cy="289310"/>
          </a:xfrm>
          <a:prstGeom prst="rect">
            <a:avLst/>
          </a:prstGeom>
          <a:noFill/>
        </p:spPr>
        <p:txBody>
          <a:bodyPr wrap="none" rtlCol="0">
            <a:spAutoFit/>
          </a:bodyPr>
          <a:lstStyle/>
          <a:p>
            <a:pPr>
              <a:buNone/>
            </a:pPr>
            <a:r>
              <a:rPr lang="fr-CA" sz="1600" i="0" dirty="0">
                <a:solidFill>
                  <a:schemeClr val="tx1"/>
                </a:solidFill>
                <a:latin typeface="Arial" panose="020B0604020202020204" pitchFamily="34" charset="0"/>
                <a:cs typeface="Arial" panose="020B0604020202020204" pitchFamily="34" charset="0"/>
              </a:rPr>
              <a:t>Exemple 1</a:t>
            </a:r>
          </a:p>
        </p:txBody>
      </p:sp>
      <p:sp>
        <p:nvSpPr>
          <p:cNvPr id="58" name="TextBox 57"/>
          <p:cNvSpPr txBox="1"/>
          <p:nvPr/>
        </p:nvSpPr>
        <p:spPr>
          <a:xfrm>
            <a:off x="493532" y="5327772"/>
            <a:ext cx="1199367" cy="289310"/>
          </a:xfrm>
          <a:prstGeom prst="rect">
            <a:avLst/>
          </a:prstGeom>
          <a:noFill/>
        </p:spPr>
        <p:txBody>
          <a:bodyPr wrap="none" rtlCol="0">
            <a:spAutoFit/>
          </a:bodyPr>
          <a:lstStyle/>
          <a:p>
            <a:pPr>
              <a:buNone/>
            </a:pPr>
            <a:r>
              <a:rPr lang="fr-CA" sz="1600" i="0" dirty="0">
                <a:solidFill>
                  <a:schemeClr val="tx1"/>
                </a:solidFill>
                <a:latin typeface="Arial" panose="020B0604020202020204" pitchFamily="34" charset="0"/>
                <a:cs typeface="Arial" panose="020B0604020202020204" pitchFamily="34" charset="0"/>
              </a:rPr>
              <a:t>Exemple 2</a:t>
            </a:r>
          </a:p>
        </p:txBody>
      </p:sp>
      <p:pic>
        <p:nvPicPr>
          <p:cNvPr id="5" name="Picture 4" descr="A picture containing text, clock&#10;&#10;Description automatically generated">
            <a:extLst>
              <a:ext uri="{FF2B5EF4-FFF2-40B4-BE49-F238E27FC236}">
                <a16:creationId xmlns:a16="http://schemas.microsoft.com/office/drawing/2014/main" id="{C3F8C1C1-0D2F-4A6C-8462-0B7BABFB0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215" y="3810000"/>
            <a:ext cx="6513576" cy="22425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28600" y="533400"/>
            <a:ext cx="8610600" cy="4950586"/>
          </a:xfrm>
          <a:prstGeom prst="rect">
            <a:avLst/>
          </a:prstGeom>
          <a:noFill/>
          <a:ln w="9525" algn="ctr">
            <a:noFill/>
            <a:miter lim="800000"/>
            <a:headEnd/>
            <a:tailEnd/>
          </a:ln>
          <a:effectLst/>
        </p:spPr>
        <p:txBody>
          <a:bodyPr wrap="square">
            <a:spAutoFit/>
          </a:bodyPr>
          <a:lstStyle/>
          <a:p>
            <a:pPr marL="185738" indent="-185738">
              <a:lnSpc>
                <a:spcPct val="100000"/>
              </a:lnSpc>
              <a:buSzPct val="120000"/>
            </a:pPr>
            <a:r>
              <a:rPr lang="fr-FR" sz="1600" i="0" dirty="0">
                <a:solidFill>
                  <a:schemeClr val="tx1"/>
                </a:solidFill>
                <a:latin typeface="Arial" charset="0"/>
              </a:rPr>
              <a:t>Résistance (R) :  </a:t>
            </a:r>
            <a:r>
              <a:rPr lang="fr-FR" sz="1600" b="0" i="0" dirty="0">
                <a:solidFill>
                  <a:schemeClr val="tx1"/>
                </a:solidFill>
                <a:latin typeface="Arial" charset="0"/>
              </a:rPr>
              <a:t>mesure les forces de friction qui s’opposent à l’écoulement.</a:t>
            </a:r>
          </a:p>
          <a:p>
            <a:pPr marL="363538" lvl="1" indent="-188913">
              <a:lnSpc>
                <a:spcPct val="100000"/>
              </a:lnSpc>
              <a:spcBef>
                <a:spcPts val="300"/>
              </a:spcBef>
              <a:buFont typeface="Arial" panose="020B0604020202020204" pitchFamily="34" charset="0"/>
              <a:buChar char="−"/>
            </a:pPr>
            <a:r>
              <a:rPr lang="fr-FR" sz="1600" b="0" i="0" dirty="0">
                <a:solidFill>
                  <a:schemeClr val="tx1"/>
                </a:solidFill>
                <a:latin typeface="Arial" charset="0"/>
              </a:rPr>
              <a:t>Débit et résistance sont </a:t>
            </a:r>
            <a:r>
              <a:rPr lang="fr-FR" sz="1600" b="0" i="0" u="sng" dirty="0">
                <a:solidFill>
                  <a:schemeClr val="tx1"/>
                </a:solidFill>
                <a:latin typeface="Arial" charset="0"/>
              </a:rPr>
              <a:t>inversement</a:t>
            </a:r>
            <a:r>
              <a:rPr lang="fr-FR" sz="1600" b="0" i="0" dirty="0">
                <a:solidFill>
                  <a:srgbClr val="CC0000"/>
                </a:solidFill>
                <a:latin typeface="Arial" charset="0"/>
              </a:rPr>
              <a:t> </a:t>
            </a:r>
            <a:r>
              <a:rPr lang="fr-FR" sz="1600" b="0" i="0" dirty="0">
                <a:solidFill>
                  <a:schemeClr val="tx1"/>
                </a:solidFill>
                <a:latin typeface="Arial" charset="0"/>
              </a:rPr>
              <a:t>reliés :  </a:t>
            </a:r>
            <a:r>
              <a:rPr lang="fr-FR" i="0" dirty="0">
                <a:solidFill>
                  <a:srgbClr val="0000FF"/>
                </a:solidFill>
                <a:cs typeface="Times New Roman" panose="02020603050405020304" pitchFamily="18" charset="0"/>
              </a:rPr>
              <a:t>D = (P</a:t>
            </a:r>
            <a:r>
              <a:rPr lang="fr-FR" i="0" baseline="-10000" dirty="0">
                <a:solidFill>
                  <a:srgbClr val="0000FF"/>
                </a:solidFill>
                <a:cs typeface="Times New Roman" panose="02020603050405020304" pitchFamily="18" charset="0"/>
              </a:rPr>
              <a:t>1</a:t>
            </a:r>
            <a:r>
              <a:rPr lang="fr-FR" i="0" dirty="0">
                <a:solidFill>
                  <a:srgbClr val="0000FF"/>
                </a:solidFill>
                <a:cs typeface="Times New Roman" panose="02020603050405020304" pitchFamily="18" charset="0"/>
              </a:rPr>
              <a:t> – P</a:t>
            </a:r>
            <a:r>
              <a:rPr lang="fr-FR" i="0" baseline="-10000" dirty="0">
                <a:solidFill>
                  <a:srgbClr val="0000FF"/>
                </a:solidFill>
                <a:cs typeface="Times New Roman" panose="02020603050405020304" pitchFamily="18" charset="0"/>
              </a:rPr>
              <a:t>2</a:t>
            </a:r>
            <a:r>
              <a:rPr lang="fr-FR" i="0" dirty="0">
                <a:solidFill>
                  <a:srgbClr val="0000FF"/>
                </a:solidFill>
                <a:cs typeface="Times New Roman" panose="02020603050405020304" pitchFamily="18" charset="0"/>
              </a:rPr>
              <a:t>) / R</a:t>
            </a:r>
          </a:p>
          <a:p>
            <a:pPr marL="363538" lvl="1" indent="-188913">
              <a:lnSpc>
                <a:spcPct val="100000"/>
              </a:lnSpc>
              <a:spcBef>
                <a:spcPts val="300"/>
              </a:spcBef>
              <a:buFont typeface="Arial" panose="020B0604020202020204" pitchFamily="34" charset="0"/>
              <a:buChar char="−"/>
            </a:pPr>
            <a:r>
              <a:rPr lang="fr-FR" sz="1600" b="0" i="0" dirty="0">
                <a:solidFill>
                  <a:schemeClr val="tx1"/>
                </a:solidFill>
                <a:latin typeface="Arial" charset="0"/>
              </a:rPr>
              <a:t>La résistance est  influencée par trois facteurs majeurs : </a:t>
            </a:r>
          </a:p>
          <a:p>
            <a:pPr marL="714375" lvl="2" indent="-350838">
              <a:lnSpc>
                <a:spcPct val="100000"/>
              </a:lnSpc>
              <a:spcBef>
                <a:spcPts val="300"/>
              </a:spcBef>
              <a:buFontTx/>
              <a:buNone/>
            </a:pPr>
            <a:r>
              <a:rPr lang="fr-FR" sz="1600" i="0" dirty="0">
                <a:solidFill>
                  <a:schemeClr val="tx1"/>
                </a:solidFill>
                <a:latin typeface="Arial" charset="0"/>
              </a:rPr>
              <a:t>i)</a:t>
            </a:r>
            <a:r>
              <a:rPr lang="fr-FR" sz="1600" dirty="0">
                <a:solidFill>
                  <a:schemeClr val="tx1"/>
                </a:solidFill>
                <a:latin typeface="Arial" charset="0"/>
              </a:rPr>
              <a:t>	Viscosité du sang </a:t>
            </a:r>
            <a:r>
              <a:rPr lang="fr-FR" sz="1600" i="0" dirty="0">
                <a:solidFill>
                  <a:schemeClr val="tx1"/>
                </a:solidFill>
                <a:latin typeface="Arial" charset="0"/>
              </a:rPr>
              <a:t>:</a:t>
            </a:r>
            <a:endParaRPr lang="fr-FR" sz="1600" b="0" i="0" dirty="0">
              <a:solidFill>
                <a:schemeClr val="tx1"/>
              </a:solidFill>
              <a:latin typeface="Arial" charset="0"/>
            </a:endParaRPr>
          </a:p>
          <a:p>
            <a:pPr marL="1000125" lvl="3" indent="-285750">
              <a:lnSpc>
                <a:spcPct val="100000"/>
              </a:lnSpc>
              <a:spcBef>
                <a:spcPct val="0"/>
              </a:spcBef>
              <a:buSzPct val="85000"/>
              <a:buFont typeface="Wingdings" panose="05000000000000000000" pitchFamily="2" charset="2"/>
              <a:buChar char="Ø"/>
            </a:pPr>
            <a:r>
              <a:rPr lang="fr-FR" sz="1600" b="0" i="0" dirty="0">
                <a:solidFill>
                  <a:schemeClr val="tx1"/>
                </a:solidFill>
                <a:latin typeface="Arial" charset="0"/>
                <a:cs typeface="Arial" charset="0"/>
              </a:rPr>
              <a:t>R est proportionnelle à la viscosité: </a:t>
            </a:r>
            <a:r>
              <a:rPr lang="fr-FR" sz="1600" b="0" i="0" dirty="0">
                <a:solidFill>
                  <a:schemeClr val="tx1"/>
                </a:solidFill>
                <a:latin typeface="Arial" charset="0"/>
                <a:cs typeface="Arial" charset="0"/>
                <a:sym typeface="Symbol" pitchFamily="18" charset="2"/>
              </a:rPr>
              <a:t> viscosité   R</a:t>
            </a:r>
          </a:p>
          <a:p>
            <a:pPr marL="1000125" lvl="3" indent="-285750">
              <a:lnSpc>
                <a:spcPct val="100000"/>
              </a:lnSpc>
              <a:spcBef>
                <a:spcPct val="0"/>
              </a:spcBef>
              <a:buSzPct val="85000"/>
              <a:buFont typeface="Wingdings" panose="05000000000000000000" pitchFamily="2" charset="2"/>
              <a:buChar char="Ø"/>
            </a:pPr>
            <a:r>
              <a:rPr lang="fr-FR" sz="1600" b="0" i="0" dirty="0">
                <a:solidFill>
                  <a:schemeClr val="tx1"/>
                </a:solidFill>
                <a:latin typeface="Arial" charset="0"/>
              </a:rPr>
              <a:t>La viscosité du sang est due aux éléments figurés et aux protéines plasmatiques :</a:t>
            </a:r>
          </a:p>
          <a:p>
            <a:pPr marL="989013" lvl="4">
              <a:lnSpc>
                <a:spcPct val="100000"/>
              </a:lnSpc>
              <a:spcBef>
                <a:spcPct val="0"/>
              </a:spcBef>
              <a:buNone/>
            </a:pPr>
            <a:r>
              <a:rPr lang="fr-FR" sz="1600" b="0" i="0" dirty="0">
                <a:solidFill>
                  <a:schemeClr val="tx1"/>
                </a:solidFill>
                <a:latin typeface="Arial" charset="0"/>
                <a:cs typeface="Arial" charset="0"/>
                <a:sym typeface="Symbol" pitchFamily="18" charset="2"/>
              </a:rPr>
              <a:t>Avec une hématocrite de 40%, viscosité du sang </a:t>
            </a:r>
            <a:r>
              <a:rPr lang="fr-FR" sz="1600" i="0" dirty="0">
                <a:solidFill>
                  <a:schemeClr val="tx1"/>
                </a:solidFill>
                <a:latin typeface="Arial" charset="0"/>
                <a:sym typeface="Symbol" pitchFamily="18" charset="2"/>
              </a:rPr>
              <a:t></a:t>
            </a:r>
            <a:r>
              <a:rPr lang="fr-FR" sz="1600" b="0" i="0" dirty="0">
                <a:solidFill>
                  <a:schemeClr val="tx1"/>
                </a:solidFill>
                <a:latin typeface="Arial" charset="0"/>
                <a:sym typeface="Symbol" pitchFamily="18" charset="2"/>
              </a:rPr>
              <a:t> 3 x viscosité de l’eau</a:t>
            </a:r>
          </a:p>
          <a:p>
            <a:pPr marL="989013" lvl="4">
              <a:lnSpc>
                <a:spcPct val="100000"/>
              </a:lnSpc>
              <a:spcBef>
                <a:spcPct val="0"/>
              </a:spcBef>
              <a:buNone/>
            </a:pPr>
            <a:r>
              <a:rPr lang="fr-FR" sz="1600" b="0" i="0" dirty="0">
                <a:solidFill>
                  <a:schemeClr val="tx1"/>
                </a:solidFill>
                <a:latin typeface="Arial" charset="0"/>
                <a:sym typeface="Symbol" pitchFamily="18" charset="2"/>
              </a:rPr>
              <a:t>Avec une hématocrite de 55%, viscosité du sang </a:t>
            </a:r>
            <a:r>
              <a:rPr lang="fr-FR" sz="1600" i="0" dirty="0">
                <a:solidFill>
                  <a:schemeClr val="tx1"/>
                </a:solidFill>
                <a:latin typeface="Arial" charset="0"/>
                <a:sym typeface="Symbol" pitchFamily="18" charset="2"/>
              </a:rPr>
              <a:t></a:t>
            </a:r>
            <a:r>
              <a:rPr lang="fr-FR" sz="1600" b="0" i="0" dirty="0">
                <a:solidFill>
                  <a:schemeClr val="tx1"/>
                </a:solidFill>
                <a:latin typeface="Arial" charset="0"/>
                <a:sym typeface="Symbol" pitchFamily="18" charset="2"/>
              </a:rPr>
              <a:t> 5 x viscosité de l’eau !</a:t>
            </a:r>
            <a:endParaRPr lang="fr-FR" sz="1600" b="0" i="0" dirty="0">
              <a:solidFill>
                <a:schemeClr val="tx1"/>
              </a:solidFill>
              <a:latin typeface="Arial" charset="0"/>
              <a:cs typeface="Arial" charset="0"/>
              <a:sym typeface="Symbol" pitchFamily="18" charset="2"/>
            </a:endParaRPr>
          </a:p>
          <a:p>
            <a:pPr marL="714375" lvl="2" indent="-350838">
              <a:lnSpc>
                <a:spcPct val="100000"/>
              </a:lnSpc>
              <a:spcBef>
                <a:spcPts val="400"/>
              </a:spcBef>
              <a:buFontTx/>
              <a:buNone/>
            </a:pPr>
            <a:r>
              <a:rPr lang="fr-FR" sz="1600" i="0" dirty="0">
                <a:solidFill>
                  <a:schemeClr val="tx1"/>
                </a:solidFill>
                <a:latin typeface="Arial" charset="0"/>
              </a:rPr>
              <a:t>ii)</a:t>
            </a:r>
            <a:r>
              <a:rPr lang="fr-FR" sz="1600" dirty="0">
                <a:solidFill>
                  <a:schemeClr val="tx1"/>
                </a:solidFill>
                <a:latin typeface="Arial" charset="0"/>
              </a:rPr>
              <a:t>	Longueur totale du vaisseau </a:t>
            </a:r>
            <a:r>
              <a:rPr lang="fr-FR" sz="1600" i="0" dirty="0">
                <a:solidFill>
                  <a:schemeClr val="tx1"/>
                </a:solidFill>
                <a:latin typeface="Arial" charset="0"/>
              </a:rPr>
              <a:t>:  </a:t>
            </a:r>
          </a:p>
          <a:p>
            <a:pPr marL="989013" lvl="3" indent="-274638">
              <a:lnSpc>
                <a:spcPct val="100000"/>
              </a:lnSpc>
              <a:spcBef>
                <a:spcPct val="0"/>
              </a:spcBef>
              <a:buSzPct val="85000"/>
              <a:buFont typeface="Wingdings" panose="05000000000000000000" pitchFamily="2" charset="2"/>
              <a:buChar char="Ø"/>
            </a:pPr>
            <a:r>
              <a:rPr lang="fr-FR" sz="1600" b="0" i="0" dirty="0">
                <a:solidFill>
                  <a:schemeClr val="tx1"/>
                </a:solidFill>
                <a:latin typeface="Arial" charset="0"/>
              </a:rPr>
              <a:t>R proportionnelle à la longueur du vaisseau : </a:t>
            </a:r>
            <a:r>
              <a:rPr lang="fr-FR" sz="1600" b="0" i="0" dirty="0">
                <a:solidFill>
                  <a:schemeClr val="tx1"/>
                </a:solidFill>
                <a:latin typeface="Arial" charset="0"/>
                <a:sym typeface="Symbol" pitchFamily="18" charset="2"/>
              </a:rPr>
              <a:t> longueur   R</a:t>
            </a:r>
            <a:endParaRPr lang="fr-FR" sz="1600" b="0" i="0" dirty="0">
              <a:solidFill>
                <a:schemeClr val="tx1"/>
              </a:solidFill>
              <a:latin typeface="Arial" charset="0"/>
            </a:endParaRPr>
          </a:p>
          <a:p>
            <a:pPr marL="714375" lvl="2" indent="-350838">
              <a:lnSpc>
                <a:spcPct val="100000"/>
              </a:lnSpc>
              <a:spcBef>
                <a:spcPts val="400"/>
              </a:spcBef>
              <a:buFontTx/>
              <a:buNone/>
            </a:pPr>
            <a:r>
              <a:rPr lang="fr-FR" sz="1600" i="0" dirty="0">
                <a:solidFill>
                  <a:schemeClr val="tx1"/>
                </a:solidFill>
                <a:latin typeface="Arial" charset="0"/>
              </a:rPr>
              <a:t>iii)</a:t>
            </a:r>
            <a:r>
              <a:rPr lang="fr-FR" sz="1600" dirty="0">
                <a:solidFill>
                  <a:schemeClr val="tx1"/>
                </a:solidFill>
                <a:latin typeface="Arial" charset="0"/>
              </a:rPr>
              <a:t>	Diamètre du vaisseau </a:t>
            </a:r>
            <a:r>
              <a:rPr lang="fr-FR" sz="1600" i="0" dirty="0">
                <a:solidFill>
                  <a:schemeClr val="tx1"/>
                </a:solidFill>
                <a:latin typeface="Arial" charset="0"/>
              </a:rPr>
              <a:t>:</a:t>
            </a:r>
            <a:endParaRPr lang="fr-FR" sz="1600" b="0" i="0" dirty="0">
              <a:solidFill>
                <a:schemeClr val="tx1"/>
              </a:solidFill>
              <a:latin typeface="Arial" charset="0"/>
            </a:endParaRPr>
          </a:p>
          <a:p>
            <a:pPr marL="1000125" lvl="3" indent="-285750">
              <a:lnSpc>
                <a:spcPct val="100000"/>
              </a:lnSpc>
              <a:spcBef>
                <a:spcPct val="0"/>
              </a:spcBef>
              <a:buSzPct val="85000"/>
              <a:buFont typeface="Wingdings" panose="05000000000000000000" pitchFamily="2" charset="2"/>
              <a:buChar char="Ø"/>
            </a:pPr>
            <a:r>
              <a:rPr lang="fr-FR" sz="1600" b="0" i="0" u="sng" dirty="0">
                <a:solidFill>
                  <a:schemeClr val="tx1"/>
                </a:solidFill>
                <a:latin typeface="Arial" charset="0"/>
              </a:rPr>
              <a:t>Peut être contrôlé</a:t>
            </a:r>
            <a:r>
              <a:rPr lang="fr-FR" sz="1600" b="0" i="0" dirty="0">
                <a:solidFill>
                  <a:schemeClr val="tx1"/>
                </a:solidFill>
                <a:latin typeface="Arial" charset="0"/>
              </a:rPr>
              <a:t>.</a:t>
            </a:r>
          </a:p>
          <a:p>
            <a:pPr marL="1000125" lvl="3" indent="-285750">
              <a:lnSpc>
                <a:spcPct val="100000"/>
              </a:lnSpc>
              <a:spcBef>
                <a:spcPct val="0"/>
              </a:spcBef>
              <a:buSzPct val="85000"/>
              <a:buFont typeface="Wingdings" panose="05000000000000000000" pitchFamily="2" charset="2"/>
              <a:buChar char="Ø"/>
            </a:pPr>
            <a:r>
              <a:rPr lang="fr-FR" sz="1600" b="0" i="0" dirty="0">
                <a:solidFill>
                  <a:schemeClr val="tx1"/>
                </a:solidFill>
                <a:latin typeface="Arial" charset="0"/>
              </a:rPr>
              <a:t>R </a:t>
            </a:r>
            <a:r>
              <a:rPr lang="fr-FR" sz="1600" b="0" i="0" dirty="0">
                <a:solidFill>
                  <a:schemeClr val="tx1"/>
                </a:solidFill>
                <a:latin typeface="Arial" charset="0"/>
                <a:sym typeface="Symbol"/>
              </a:rPr>
              <a:t></a:t>
            </a:r>
            <a:r>
              <a:rPr lang="fr-FR" sz="1600" b="0" i="0" dirty="0">
                <a:solidFill>
                  <a:schemeClr val="tx1"/>
                </a:solidFill>
                <a:latin typeface="Arial" charset="0"/>
              </a:rPr>
              <a:t> [1 / (diamètre)</a:t>
            </a:r>
            <a:r>
              <a:rPr lang="fr-FR" sz="1600" b="0" i="0" baseline="30000" dirty="0">
                <a:solidFill>
                  <a:schemeClr val="tx1"/>
                </a:solidFill>
                <a:latin typeface="Arial" charset="0"/>
              </a:rPr>
              <a:t>4 </a:t>
            </a:r>
            <a:r>
              <a:rPr lang="fr-FR" sz="1600" b="0" i="0" dirty="0">
                <a:solidFill>
                  <a:schemeClr val="tx1"/>
                </a:solidFill>
                <a:latin typeface="Arial" charset="0"/>
              </a:rPr>
              <a:t>]</a:t>
            </a:r>
            <a:r>
              <a:rPr lang="fr-FR" sz="1600" b="0" i="0" baseline="30000" dirty="0">
                <a:solidFill>
                  <a:schemeClr val="tx1"/>
                </a:solidFill>
                <a:latin typeface="Arial" charset="0"/>
              </a:rPr>
              <a:t> </a:t>
            </a:r>
            <a:r>
              <a:rPr lang="fr-FR" sz="1600" b="0" i="0" dirty="0">
                <a:solidFill>
                  <a:schemeClr val="tx1"/>
                </a:solidFill>
                <a:latin typeface="Arial" charset="0"/>
              </a:rPr>
              <a:t>; la résistance varie inversemen</a:t>
            </a:r>
            <a:r>
              <a:rPr lang="fr-FR" sz="1600" b="0" i="0" u="sng" dirty="0">
                <a:solidFill>
                  <a:schemeClr val="tx1"/>
                </a:solidFill>
                <a:latin typeface="Arial" charset="0"/>
              </a:rPr>
              <a:t>t</a:t>
            </a:r>
            <a:r>
              <a:rPr lang="fr-FR" sz="1600" b="0" i="0" dirty="0">
                <a:solidFill>
                  <a:schemeClr val="tx1"/>
                </a:solidFill>
                <a:latin typeface="Arial" charset="0"/>
              </a:rPr>
              <a:t> avec (diamètre)</a:t>
            </a:r>
            <a:r>
              <a:rPr lang="fr-FR" sz="1600" i="0" baseline="30000" dirty="0">
                <a:solidFill>
                  <a:schemeClr val="tx1"/>
                </a:solidFill>
                <a:latin typeface="Arial" charset="0"/>
              </a:rPr>
              <a:t>4</a:t>
            </a:r>
            <a:r>
              <a:rPr lang="fr-FR" sz="1600" b="0" i="0" baseline="20000" dirty="0">
                <a:solidFill>
                  <a:schemeClr val="tx1"/>
                </a:solidFill>
                <a:latin typeface="Arial" charset="0"/>
              </a:rPr>
              <a:t> </a:t>
            </a:r>
            <a:r>
              <a:rPr lang="fr-FR" sz="1600" b="0" i="0" dirty="0">
                <a:solidFill>
                  <a:schemeClr val="tx1"/>
                </a:solidFill>
                <a:latin typeface="Arial" charset="0"/>
              </a:rPr>
              <a:t>!!</a:t>
            </a:r>
            <a:endParaRPr lang="fr-FR" sz="1600" b="0" i="0" dirty="0">
              <a:solidFill>
                <a:schemeClr val="tx1"/>
              </a:solidFill>
              <a:latin typeface="Arial" charset="0"/>
              <a:sym typeface="Symbol" pitchFamily="18" charset="2"/>
            </a:endParaRPr>
          </a:p>
          <a:p>
            <a:pPr marL="989013" lvl="4">
              <a:lnSpc>
                <a:spcPct val="100000"/>
              </a:lnSpc>
              <a:spcBef>
                <a:spcPct val="0"/>
              </a:spcBef>
              <a:buNone/>
            </a:pPr>
            <a:r>
              <a:rPr lang="fr-FR" sz="1600" b="0" i="0" dirty="0">
                <a:solidFill>
                  <a:schemeClr val="tx1"/>
                </a:solidFill>
                <a:latin typeface="Arial" charset="0"/>
                <a:sym typeface="Symbol" pitchFamily="18" charset="2"/>
              </a:rPr>
              <a:t>Exemple: si le diamètre double  R diminue par un facteur de 16 !!</a:t>
            </a:r>
            <a:endParaRPr lang="fr-FR" sz="1600" b="0" i="0" dirty="0">
              <a:solidFill>
                <a:srgbClr val="FF0000"/>
              </a:solidFill>
              <a:latin typeface="Arial" charset="0"/>
            </a:endParaRPr>
          </a:p>
          <a:p>
            <a:pPr marL="363538" indent="-188913">
              <a:lnSpc>
                <a:spcPct val="100000"/>
              </a:lnSpc>
              <a:spcBef>
                <a:spcPts val="1200"/>
              </a:spcBef>
            </a:pPr>
            <a:r>
              <a:rPr lang="fr-FR" sz="1600" dirty="0">
                <a:solidFill>
                  <a:schemeClr val="tx1"/>
                </a:solidFill>
                <a:latin typeface="Arial" charset="0"/>
              </a:rPr>
              <a:t>Résistance périphérique </a:t>
            </a:r>
            <a:r>
              <a:rPr lang="fr-FR" sz="1600" i="0" dirty="0">
                <a:solidFill>
                  <a:schemeClr val="tx1"/>
                </a:solidFill>
                <a:latin typeface="Arial" charset="0"/>
              </a:rPr>
              <a:t>:</a:t>
            </a:r>
            <a:r>
              <a:rPr lang="fr-FR" sz="1600" b="0" i="0" dirty="0">
                <a:solidFill>
                  <a:schemeClr val="tx1"/>
                </a:solidFill>
                <a:latin typeface="Arial" charset="0"/>
              </a:rPr>
              <a:t> </a:t>
            </a:r>
          </a:p>
          <a:p>
            <a:pPr marL="365125" lvl="1">
              <a:lnSpc>
                <a:spcPct val="100000"/>
              </a:lnSpc>
              <a:spcBef>
                <a:spcPct val="10000"/>
              </a:spcBef>
              <a:buNone/>
            </a:pPr>
            <a:r>
              <a:rPr lang="fr-FR" sz="1600" b="0" i="0" dirty="0">
                <a:solidFill>
                  <a:schemeClr val="tx1"/>
                </a:solidFill>
                <a:latin typeface="Arial" charset="0"/>
              </a:rPr>
              <a:t>Résistance de tout le réseau artériel dans la circulation systémique.</a:t>
            </a:r>
          </a:p>
          <a:p>
            <a:pPr marL="538163" lvl="1" indent="-173038">
              <a:lnSpc>
                <a:spcPct val="100000"/>
              </a:lnSpc>
              <a:spcBef>
                <a:spcPct val="10000"/>
              </a:spcBef>
              <a:buFont typeface="Arial" panose="020B0604020202020204" pitchFamily="34" charset="0"/>
              <a:buChar char="−"/>
            </a:pPr>
            <a:r>
              <a:rPr lang="fr-FR" sz="1600" b="0" dirty="0">
                <a:solidFill>
                  <a:schemeClr val="tx1"/>
                </a:solidFill>
                <a:latin typeface="Arial" charset="0"/>
              </a:rPr>
              <a:t>Résistance périphérique totale </a:t>
            </a:r>
            <a:r>
              <a:rPr lang="fr-FR" sz="1600" b="0" i="0" dirty="0">
                <a:solidFill>
                  <a:schemeClr val="tx1"/>
                </a:solidFill>
                <a:latin typeface="Arial" charset="0"/>
              </a:rPr>
              <a:t>= Résistance au débit sanguin dans toute la circulation systémique (</a:t>
            </a:r>
            <a:r>
              <a:rPr lang="fr-FR" sz="1600" i="0" dirty="0">
                <a:solidFill>
                  <a:schemeClr val="tx1"/>
                </a:solidFill>
                <a:latin typeface="Arial" charset="0"/>
                <a:sym typeface="Symbol" pitchFamily="18" charset="2"/>
              </a:rPr>
              <a:t></a:t>
            </a:r>
            <a:r>
              <a:rPr lang="fr-FR" sz="1600" b="0" i="0" dirty="0">
                <a:solidFill>
                  <a:schemeClr val="tx1"/>
                </a:solidFill>
                <a:latin typeface="Arial" charset="0"/>
                <a:sym typeface="Symbol" pitchFamily="18" charset="2"/>
              </a:rPr>
              <a:t> résistance périphérique)</a:t>
            </a:r>
            <a:r>
              <a:rPr lang="fr-FR" sz="1600" b="0" i="0" dirty="0">
                <a:solidFill>
                  <a:schemeClr val="tx1"/>
                </a:solidFill>
                <a:latin typeface="Arial" charset="0"/>
              </a:rPr>
              <a:t>.</a:t>
            </a:r>
          </a:p>
        </p:txBody>
      </p:sp>
      <p:sp>
        <p:nvSpPr>
          <p:cNvPr id="2" name="Rectangle 1"/>
          <p:cNvSpPr/>
          <p:nvPr/>
        </p:nvSpPr>
        <p:spPr bwMode="auto">
          <a:xfrm>
            <a:off x="1524000" y="5638800"/>
            <a:ext cx="6304722" cy="771376"/>
          </a:xfrm>
          <a:prstGeom prst="rect">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174625" lvl="4" indent="-174625">
              <a:lnSpc>
                <a:spcPct val="100000"/>
              </a:lnSpc>
              <a:spcBef>
                <a:spcPts val="200"/>
              </a:spcBef>
            </a:pPr>
            <a:r>
              <a:rPr lang="fr-FR" sz="1400" b="0" i="0" dirty="0">
                <a:solidFill>
                  <a:srgbClr val="FF0000"/>
                </a:solidFill>
                <a:latin typeface="Arial" charset="0"/>
              </a:rPr>
              <a:t>Quelles sont les unités de la résistance ?</a:t>
            </a:r>
          </a:p>
          <a:p>
            <a:pPr marL="174625" lvl="4" indent="-174625">
              <a:lnSpc>
                <a:spcPct val="100000"/>
              </a:lnSpc>
              <a:spcBef>
                <a:spcPts val="200"/>
              </a:spcBef>
            </a:pPr>
            <a:r>
              <a:rPr lang="fr-FR" sz="1400" b="0" i="0" dirty="0">
                <a:solidFill>
                  <a:srgbClr val="FF0000"/>
                </a:solidFill>
                <a:latin typeface="Arial" charset="0"/>
              </a:rPr>
              <a:t>Comment changerait le débit sanguin dans un vaisseau dont le diamètre est doublé alors que la pression sanguine est maintenue constante ?</a:t>
            </a:r>
          </a:p>
          <a:p>
            <a:pPr marL="342900" marR="0" indent="-342900" algn="l" defTabSz="914400" rtl="0" eaLnBrk="0" fontAlgn="base" latinLnBrk="0" hangingPunct="0">
              <a:lnSpc>
                <a:spcPct val="80000"/>
              </a:lnSpc>
              <a:spcBef>
                <a:spcPct val="20000"/>
              </a:spcBef>
              <a:spcAft>
                <a:spcPct val="0"/>
              </a:spcAft>
              <a:buClrTx/>
              <a:buSzTx/>
              <a:buFontTx/>
              <a:buChar char="•"/>
              <a:tabLst/>
            </a:pPr>
            <a:endParaRPr kumimoji="0" lang="fr-CA" sz="1800" b="1" i="1" u="none" strike="noStrike" cap="none" normalizeH="0" baseline="0" dirty="0">
              <a:ln>
                <a:noFill/>
              </a:ln>
              <a:solidFill>
                <a:srgbClr val="333399"/>
              </a:solidFill>
              <a:effectLst/>
              <a:latin typeface="Times New Roman" pitchFamily="18" charset="0"/>
            </a:endParaRPr>
          </a:p>
        </p:txBody>
      </p:sp>
      <p:sp>
        <p:nvSpPr>
          <p:cNvPr id="4" name="Rectangle 2"/>
          <p:cNvSpPr>
            <a:spLocks noChangeArrowheads="1"/>
          </p:cNvSpPr>
          <p:nvPr/>
        </p:nvSpPr>
        <p:spPr bwMode="auto">
          <a:xfrm>
            <a:off x="228600" y="173544"/>
            <a:ext cx="8077200" cy="400110"/>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6.3.5.2	La résistance à l’écoulement et les facteurs qui l’influencent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E83F06F-A077-4300-A237-020DDC7FC811}"/>
              </a:ext>
            </a:extLst>
          </p:cNvPr>
          <p:cNvPicPr>
            <a:picLocks noChangeAspect="1"/>
          </p:cNvPicPr>
          <p:nvPr/>
        </p:nvPicPr>
        <p:blipFill rotWithShape="1">
          <a:blip r:embed="rId3">
            <a:extLst>
              <a:ext uri="{28A0092B-C50C-407E-A947-70E740481C1C}">
                <a14:useLocalDpi xmlns:a14="http://schemas.microsoft.com/office/drawing/2010/main" val="0"/>
              </a:ext>
            </a:extLst>
          </a:blip>
          <a:srcRect b="20002"/>
          <a:stretch/>
        </p:blipFill>
        <p:spPr>
          <a:xfrm>
            <a:off x="4230948" y="1746028"/>
            <a:ext cx="4681161" cy="3435572"/>
          </a:xfrm>
          <a:prstGeom prst="rect">
            <a:avLst/>
          </a:prstGeom>
        </p:spPr>
      </p:pic>
      <p:sp>
        <p:nvSpPr>
          <p:cNvPr id="10243" name="Text Box 2"/>
          <p:cNvSpPr txBox="1">
            <a:spLocks noChangeArrowheads="1"/>
          </p:cNvSpPr>
          <p:nvPr/>
        </p:nvSpPr>
        <p:spPr bwMode="auto">
          <a:xfrm>
            <a:off x="184338" y="190871"/>
            <a:ext cx="8650357" cy="769441"/>
          </a:xfrm>
          <a:prstGeom prst="rect">
            <a:avLst/>
          </a:prstGeom>
          <a:noFill/>
          <a:ln w="38100">
            <a:noFill/>
            <a:miter lim="800000"/>
            <a:headEnd/>
            <a:tailEnd/>
          </a:ln>
          <a:effectLst/>
        </p:spPr>
        <p:txBody>
          <a:bodyPr wrap="square">
            <a:spAutoFit/>
          </a:bodyPr>
          <a:lstStyle/>
          <a:p>
            <a:pPr marL="809625" indent="-809625">
              <a:lnSpc>
                <a:spcPct val="100000"/>
              </a:lnSpc>
              <a:spcBef>
                <a:spcPct val="50000"/>
              </a:spcBef>
              <a:buFontTx/>
              <a:buNone/>
            </a:pPr>
            <a:r>
              <a:rPr lang="fr-FR" sz="2200" i="0" dirty="0">
                <a:solidFill>
                  <a:srgbClr val="0000FF"/>
                </a:solidFill>
                <a:latin typeface="Arial" charset="0"/>
              </a:rPr>
              <a:t>6.3.6	Expliquer les changements de la pression sanguine dans les divers vaisseaux de la circulation systémique</a:t>
            </a:r>
          </a:p>
        </p:txBody>
      </p:sp>
      <p:sp>
        <p:nvSpPr>
          <p:cNvPr id="10244" name="Text Box 10"/>
          <p:cNvSpPr txBox="1">
            <a:spLocks noChangeArrowheads="1"/>
          </p:cNvSpPr>
          <p:nvPr/>
        </p:nvSpPr>
        <p:spPr bwMode="auto">
          <a:xfrm>
            <a:off x="8034142" y="1524000"/>
            <a:ext cx="914400" cy="257175"/>
          </a:xfrm>
          <a:prstGeom prst="rect">
            <a:avLst/>
          </a:prstGeom>
          <a:solidFill>
            <a:schemeClr val="bg1"/>
          </a:solid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Fig. 19.7</a:t>
            </a:r>
            <a:endParaRPr lang="en-CA" sz="1400" b="0" i="0" dirty="0">
              <a:latin typeface="Arial" charset="0"/>
            </a:endParaRPr>
          </a:p>
        </p:txBody>
      </p:sp>
      <p:sp>
        <p:nvSpPr>
          <p:cNvPr id="10245" name="Text Box 5"/>
          <p:cNvSpPr txBox="1">
            <a:spLocks noChangeArrowheads="1"/>
          </p:cNvSpPr>
          <p:nvPr/>
        </p:nvSpPr>
        <p:spPr bwMode="auto">
          <a:xfrm>
            <a:off x="184338" y="1656909"/>
            <a:ext cx="3854262" cy="2686491"/>
          </a:xfrm>
          <a:prstGeom prst="rect">
            <a:avLst/>
          </a:prstGeom>
          <a:noFill/>
          <a:ln w="9525">
            <a:noFill/>
            <a:miter lim="800000"/>
            <a:headEnd/>
            <a:tailEnd/>
          </a:ln>
          <a:effectLst/>
        </p:spPr>
        <p:txBody>
          <a:bodyPr lIns="72000" tIns="36000" rIns="72000" bIns="36000">
            <a:noAutofit/>
          </a:bodyPr>
          <a:lstStyle/>
          <a:p>
            <a:pPr>
              <a:lnSpc>
                <a:spcPct val="100000"/>
              </a:lnSpc>
              <a:buFontTx/>
              <a:buNone/>
              <a:tabLst>
                <a:tab pos="539750" algn="l"/>
              </a:tabLst>
            </a:pPr>
            <a:r>
              <a:rPr lang="fr-FR" sz="1600" b="0" i="0" dirty="0">
                <a:solidFill>
                  <a:schemeClr val="tx1"/>
                </a:solidFill>
                <a:latin typeface="Arial" charset="0"/>
              </a:rPr>
              <a:t>Écoulement </a:t>
            </a:r>
            <a:r>
              <a:rPr lang="fr-FR" sz="1600" b="0" i="0" u="sng" dirty="0">
                <a:solidFill>
                  <a:schemeClr val="tx1"/>
                </a:solidFill>
                <a:latin typeface="Arial" charset="0"/>
              </a:rPr>
              <a:t>pulsatile</a:t>
            </a:r>
            <a:r>
              <a:rPr lang="fr-FR" sz="1600" b="0" i="0" dirty="0">
                <a:solidFill>
                  <a:schemeClr val="tx1"/>
                </a:solidFill>
                <a:latin typeface="Arial" charset="0"/>
              </a:rPr>
              <a:t> dans les artères près du cœur :</a:t>
            </a:r>
            <a:r>
              <a:rPr lang="fr-FR" sz="1600" b="0" i="0" dirty="0">
                <a:solidFill>
                  <a:schemeClr val="tx1"/>
                </a:solidFill>
              </a:rPr>
              <a:t> </a:t>
            </a:r>
          </a:p>
          <a:p>
            <a:pPr marL="179388" lvl="1" indent="-179388">
              <a:lnSpc>
                <a:spcPct val="100000"/>
              </a:lnSpc>
              <a:spcBef>
                <a:spcPts val="400"/>
              </a:spcBef>
              <a:tabLst>
                <a:tab pos="539750" algn="l"/>
              </a:tabLst>
            </a:pPr>
            <a:r>
              <a:rPr lang="fr-FR" sz="1600" dirty="0">
                <a:solidFill>
                  <a:schemeClr val="tx1"/>
                </a:solidFill>
                <a:latin typeface="Arial" charset="0"/>
              </a:rPr>
              <a:t>Pression systolique </a:t>
            </a:r>
            <a:r>
              <a:rPr lang="fr-FR" sz="1600" i="0" dirty="0">
                <a:solidFill>
                  <a:schemeClr val="tx1"/>
                </a:solidFill>
                <a:latin typeface="Arial" charset="0"/>
              </a:rPr>
              <a:t>:</a:t>
            </a:r>
          </a:p>
          <a:p>
            <a:pPr marL="179388" lvl="1" indent="-179388">
              <a:lnSpc>
                <a:spcPct val="100000"/>
              </a:lnSpc>
              <a:spcBef>
                <a:spcPct val="0"/>
              </a:spcBef>
              <a:buFontTx/>
              <a:buNone/>
              <a:tabLst>
                <a:tab pos="539750" algn="l"/>
              </a:tabLst>
            </a:pPr>
            <a:r>
              <a:rPr lang="fr-FR" sz="1500" b="0" i="0" dirty="0">
                <a:solidFill>
                  <a:schemeClr val="tx1"/>
                </a:solidFill>
                <a:latin typeface="Arial" charset="0"/>
              </a:rPr>
              <a:t>	= Pression maximale </a:t>
            </a:r>
            <a:r>
              <a:rPr lang="fr-FR" sz="1500" b="0" i="0" dirty="0">
                <a:solidFill>
                  <a:schemeClr val="tx1"/>
                </a:solidFill>
                <a:latin typeface="Arial" charset="0"/>
                <a:cs typeface="Arial" charset="0"/>
              </a:rPr>
              <a:t>≈ 120 mm Hg</a:t>
            </a:r>
          </a:p>
          <a:p>
            <a:pPr marL="179388" lvl="1" indent="-179388">
              <a:lnSpc>
                <a:spcPct val="100000"/>
              </a:lnSpc>
              <a:spcBef>
                <a:spcPts val="400"/>
              </a:spcBef>
              <a:tabLst>
                <a:tab pos="539750" algn="l"/>
              </a:tabLst>
            </a:pPr>
            <a:r>
              <a:rPr lang="fr-FR" sz="1600" dirty="0">
                <a:solidFill>
                  <a:schemeClr val="tx1"/>
                </a:solidFill>
                <a:latin typeface="Arial" charset="0"/>
              </a:rPr>
              <a:t>Pression diastolique </a:t>
            </a:r>
            <a:r>
              <a:rPr lang="fr-FR" sz="1600" i="0" dirty="0">
                <a:solidFill>
                  <a:schemeClr val="tx1"/>
                </a:solidFill>
                <a:latin typeface="Arial" charset="0"/>
              </a:rPr>
              <a:t>:</a:t>
            </a:r>
          </a:p>
          <a:p>
            <a:pPr marL="179388" lvl="1" indent="-179388">
              <a:lnSpc>
                <a:spcPct val="100000"/>
              </a:lnSpc>
              <a:spcBef>
                <a:spcPct val="0"/>
              </a:spcBef>
              <a:buFontTx/>
              <a:buNone/>
              <a:tabLst>
                <a:tab pos="539750" algn="l"/>
              </a:tabLst>
            </a:pPr>
            <a:r>
              <a:rPr lang="fr-FR" sz="1500" b="0" i="0" dirty="0">
                <a:solidFill>
                  <a:schemeClr val="tx1"/>
                </a:solidFill>
                <a:latin typeface="Arial" charset="0"/>
              </a:rPr>
              <a:t>	= Pression minimale </a:t>
            </a:r>
            <a:r>
              <a:rPr lang="fr-FR" sz="1500" b="0" i="0" dirty="0">
                <a:solidFill>
                  <a:schemeClr val="tx1"/>
                </a:solidFill>
                <a:latin typeface="Arial" charset="0"/>
                <a:cs typeface="Arial" charset="0"/>
              </a:rPr>
              <a:t>≈ 80 mm Hg</a:t>
            </a:r>
          </a:p>
          <a:p>
            <a:pPr marL="179388" lvl="1" indent="-179388">
              <a:lnSpc>
                <a:spcPct val="100000"/>
              </a:lnSpc>
              <a:spcBef>
                <a:spcPts val="400"/>
              </a:spcBef>
              <a:tabLst>
                <a:tab pos="539750" algn="l"/>
              </a:tabLst>
            </a:pPr>
            <a:r>
              <a:rPr lang="fr-FR" sz="1600" dirty="0">
                <a:solidFill>
                  <a:schemeClr val="tx1"/>
                </a:solidFill>
                <a:latin typeface="Arial" charset="0"/>
                <a:cs typeface="Arial" charset="0"/>
              </a:rPr>
              <a:t>Pression différentielle </a:t>
            </a:r>
            <a:r>
              <a:rPr lang="fr-FR" sz="1600" i="0" dirty="0">
                <a:solidFill>
                  <a:schemeClr val="tx1"/>
                </a:solidFill>
                <a:latin typeface="Arial" charset="0"/>
                <a:cs typeface="Arial" charset="0"/>
              </a:rPr>
              <a:t>:</a:t>
            </a:r>
          </a:p>
          <a:p>
            <a:pPr marL="358775" lvl="1" indent="-358775">
              <a:lnSpc>
                <a:spcPct val="100000"/>
              </a:lnSpc>
              <a:spcBef>
                <a:spcPct val="0"/>
              </a:spcBef>
              <a:buFontTx/>
              <a:buNone/>
              <a:tabLst>
                <a:tab pos="179388" algn="l"/>
              </a:tabLst>
            </a:pPr>
            <a:r>
              <a:rPr lang="fr-FR" sz="1500" b="0" i="0" dirty="0">
                <a:solidFill>
                  <a:schemeClr val="tx1"/>
                </a:solidFill>
                <a:latin typeface="Arial" charset="0"/>
                <a:cs typeface="Arial" charset="0"/>
              </a:rPr>
              <a:t>	= Différence entre pressions systolique et diastolique</a:t>
            </a:r>
          </a:p>
          <a:p>
            <a:pPr marL="179388" lvl="1">
              <a:lnSpc>
                <a:spcPct val="100000"/>
              </a:lnSpc>
              <a:spcBef>
                <a:spcPct val="0"/>
              </a:spcBef>
              <a:buFontTx/>
              <a:buNone/>
            </a:pPr>
            <a:r>
              <a:rPr lang="fr-FR" sz="1500" b="0" i="0" dirty="0">
                <a:solidFill>
                  <a:schemeClr val="tx1"/>
                </a:solidFill>
                <a:latin typeface="Arial" charset="0"/>
                <a:cs typeface="Arial" charset="0"/>
              </a:rPr>
              <a:t>≈ 40 mm Hg</a:t>
            </a:r>
            <a:endParaRPr lang="fr-FR" sz="1500" b="0" u="sng" dirty="0">
              <a:solidFill>
                <a:schemeClr val="tx1"/>
              </a:solidFill>
              <a:latin typeface="Arial" charset="0"/>
              <a:cs typeface="Arial" charset="0"/>
            </a:endParaRPr>
          </a:p>
        </p:txBody>
      </p:sp>
      <p:sp>
        <p:nvSpPr>
          <p:cNvPr id="10257" name="Text Box 26"/>
          <p:cNvSpPr txBox="1">
            <a:spLocks noChangeArrowheads="1"/>
          </p:cNvSpPr>
          <p:nvPr/>
        </p:nvSpPr>
        <p:spPr bwMode="auto">
          <a:xfrm>
            <a:off x="147895" y="4724400"/>
            <a:ext cx="8686800" cy="1647938"/>
          </a:xfrm>
          <a:prstGeom prst="rect">
            <a:avLst/>
          </a:prstGeom>
          <a:noFill/>
          <a:ln w="9525">
            <a:noFill/>
            <a:miter lim="800000"/>
            <a:headEnd/>
            <a:tailEnd/>
          </a:ln>
          <a:effectLst/>
        </p:spPr>
        <p:txBody>
          <a:bodyPr wrap="square" lIns="90000" tIns="36000" rIns="90000" bIns="72000">
            <a:spAutoFit/>
          </a:bodyPr>
          <a:lstStyle/>
          <a:p>
            <a:pPr marL="179388" indent="-179388">
              <a:lnSpc>
                <a:spcPct val="100000"/>
              </a:lnSpc>
              <a:spcBef>
                <a:spcPct val="0"/>
              </a:spcBef>
            </a:pPr>
            <a:r>
              <a:rPr lang="fr-FR" sz="1600" dirty="0">
                <a:solidFill>
                  <a:schemeClr val="tx1"/>
                </a:solidFill>
                <a:latin typeface="Arial" charset="0"/>
              </a:rPr>
              <a:t>Pression artérielle moyenne (PAM) </a:t>
            </a:r>
            <a:r>
              <a:rPr lang="fr-FR" sz="1600" i="0" dirty="0">
                <a:solidFill>
                  <a:schemeClr val="tx1"/>
                </a:solidFill>
                <a:latin typeface="Arial" charset="0"/>
              </a:rPr>
              <a:t>:</a:t>
            </a:r>
            <a:endParaRPr lang="fr-FR" sz="1600" dirty="0">
              <a:solidFill>
                <a:schemeClr val="tx1"/>
              </a:solidFill>
              <a:latin typeface="Arial" charset="0"/>
            </a:endParaRPr>
          </a:p>
          <a:p>
            <a:pPr marL="179388" indent="-179388">
              <a:lnSpc>
                <a:spcPct val="100000"/>
              </a:lnSpc>
              <a:spcBef>
                <a:spcPct val="0"/>
              </a:spcBef>
              <a:buFontTx/>
              <a:buNone/>
            </a:pPr>
            <a:r>
              <a:rPr lang="fr-FR" sz="1600" i="0" dirty="0">
                <a:solidFill>
                  <a:schemeClr val="tx1"/>
                </a:solidFill>
                <a:latin typeface="Arial" charset="0"/>
              </a:rPr>
              <a:t>	</a:t>
            </a:r>
            <a:r>
              <a:rPr lang="fr-FR" sz="1600" i="0" dirty="0">
                <a:solidFill>
                  <a:schemeClr val="tx1"/>
                </a:solidFill>
                <a:latin typeface="Arial" charset="0"/>
                <a:cs typeface="Arial" charset="0"/>
              </a:rPr>
              <a:t>≈</a:t>
            </a:r>
            <a:r>
              <a:rPr lang="fr-FR" sz="1600" i="0" dirty="0">
                <a:solidFill>
                  <a:schemeClr val="tx1"/>
                </a:solidFill>
                <a:latin typeface="Arial" charset="0"/>
              </a:rPr>
              <a:t> (pression diastolique) + 1/3 (pression différentielle)</a:t>
            </a:r>
          </a:p>
          <a:p>
            <a:pPr marL="446088" lvl="1" indent="-266700">
              <a:lnSpc>
                <a:spcPct val="100000"/>
              </a:lnSpc>
              <a:spcBef>
                <a:spcPts val="200"/>
              </a:spcBef>
              <a:buFont typeface="Symbol" pitchFamily="18" charset="2"/>
              <a:buChar char="®"/>
            </a:pPr>
            <a:r>
              <a:rPr lang="fr-FR" sz="1500" b="0" i="0" dirty="0">
                <a:solidFill>
                  <a:schemeClr val="tx1"/>
                </a:solidFill>
                <a:latin typeface="Arial" charset="0"/>
              </a:rPr>
              <a:t>Paramètre important parce que c’est lui qui est ultimement contrôlé.</a:t>
            </a:r>
          </a:p>
          <a:p>
            <a:pPr marL="446088" lvl="1" indent="-266700">
              <a:lnSpc>
                <a:spcPct val="100000"/>
              </a:lnSpc>
              <a:spcBef>
                <a:spcPts val="200"/>
              </a:spcBef>
              <a:buFont typeface="Symbol" pitchFamily="18" charset="2"/>
              <a:buChar char="®"/>
            </a:pPr>
            <a:r>
              <a:rPr lang="fr-FR" sz="1500" b="0" i="0" dirty="0">
                <a:solidFill>
                  <a:schemeClr val="tx1"/>
                </a:solidFill>
                <a:latin typeface="Arial" charset="0"/>
              </a:rPr>
              <a:t>N’est </a:t>
            </a:r>
            <a:r>
              <a:rPr lang="fr-FR" sz="1500" b="0" i="0" u="sng" dirty="0">
                <a:solidFill>
                  <a:schemeClr val="tx1"/>
                </a:solidFill>
                <a:latin typeface="Arial" charset="0"/>
              </a:rPr>
              <a:t>pas</a:t>
            </a:r>
            <a:r>
              <a:rPr lang="fr-FR" sz="1500" b="0" i="0" dirty="0">
                <a:solidFill>
                  <a:schemeClr val="tx1"/>
                </a:solidFill>
                <a:latin typeface="Arial" charset="0"/>
              </a:rPr>
              <a:t> égale à la valeur mitoyenne entre pressions systolique et diastolique parce que la diastole dure plus longtemps que la systole.</a:t>
            </a:r>
          </a:p>
          <a:p>
            <a:pPr marL="446088" lvl="1" indent="-266700">
              <a:lnSpc>
                <a:spcPct val="100000"/>
              </a:lnSpc>
              <a:spcBef>
                <a:spcPts val="200"/>
              </a:spcBef>
              <a:buNone/>
            </a:pPr>
            <a:r>
              <a:rPr lang="fr-FR" sz="1500" b="0" i="0" dirty="0">
                <a:solidFill>
                  <a:schemeClr val="tx1"/>
                </a:solidFill>
                <a:latin typeface="Arial" charset="0"/>
              </a:rPr>
              <a:t>Ex.: calcul pour une pression artérielle de 120/80 mm Hg : </a:t>
            </a:r>
            <a:r>
              <a:rPr lang="fr-FR" sz="1500" b="0" i="0" dirty="0">
                <a:solidFill>
                  <a:schemeClr val="tx1"/>
                </a:solidFill>
                <a:latin typeface="Arial" charset="0"/>
                <a:sym typeface="Symbol" pitchFamily="18" charset="2"/>
              </a:rPr>
              <a:t></a:t>
            </a:r>
            <a:r>
              <a:rPr lang="fr-FR" sz="1500" b="0" i="0" dirty="0">
                <a:solidFill>
                  <a:schemeClr val="tx1"/>
                </a:solidFill>
                <a:latin typeface="Arial" charset="0"/>
              </a:rPr>
              <a:t> PAM = 80 + 40/3 = 93 mm Hg</a:t>
            </a:r>
          </a:p>
        </p:txBody>
      </p:sp>
      <p:sp>
        <p:nvSpPr>
          <p:cNvPr id="19" name="Rectangle 2"/>
          <p:cNvSpPr>
            <a:spLocks noChangeArrowheads="1"/>
          </p:cNvSpPr>
          <p:nvPr/>
        </p:nvSpPr>
        <p:spPr bwMode="auto">
          <a:xfrm>
            <a:off x="184338" y="949023"/>
            <a:ext cx="8872342" cy="707886"/>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6.3.6.1	Écoulement pulsatile : mesure des pressions artérielles systolique, diastolique, différentielle et moyenne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202096" y="631676"/>
            <a:ext cx="8610600" cy="3987241"/>
          </a:xfrm>
          <a:prstGeom prst="rect">
            <a:avLst/>
          </a:prstGeom>
          <a:noFill/>
          <a:ln w="9525" algn="ctr">
            <a:noFill/>
            <a:miter lim="800000"/>
            <a:headEnd/>
            <a:tailEnd/>
          </a:ln>
          <a:effectLst/>
        </p:spPr>
        <p:txBody>
          <a:bodyPr wrap="square" lIns="126000" rIns="126000" bIns="82800">
            <a:spAutoFit/>
          </a:bodyPr>
          <a:lstStyle/>
          <a:p>
            <a:pPr marL="363538" indent="-363538">
              <a:lnSpc>
                <a:spcPct val="100000"/>
              </a:lnSpc>
              <a:spcBef>
                <a:spcPct val="50000"/>
              </a:spcBef>
              <a:buFontTx/>
              <a:buAutoNum type="romanLcParenR"/>
            </a:pPr>
            <a:r>
              <a:rPr lang="fr-FR" sz="1600" b="0" i="0" dirty="0">
                <a:solidFill>
                  <a:schemeClr val="tx1"/>
                </a:solidFill>
                <a:latin typeface="Arial" charset="0"/>
              </a:rPr>
              <a:t>La pression systémique décroît graduellement de l’aorte jusqu’aux veines caves (où elle approche la valeur de zéro)</a:t>
            </a:r>
          </a:p>
          <a:p>
            <a:pPr marL="714375" lvl="1" indent="-350838">
              <a:lnSpc>
                <a:spcPct val="100000"/>
              </a:lnSpc>
              <a:spcBef>
                <a:spcPct val="0"/>
              </a:spcBef>
              <a:buFontTx/>
              <a:buNone/>
            </a:pPr>
            <a:r>
              <a:rPr lang="fr-FR" sz="1600" b="0" i="0" dirty="0">
                <a:solidFill>
                  <a:schemeClr val="tx1"/>
                </a:solidFill>
                <a:latin typeface="Arial" charset="0"/>
                <a:sym typeface="Symbol" pitchFamily="18" charset="2"/>
              </a:rPr>
              <a:t>	Gradient de pression qui assure l’écoulement sanguin.</a:t>
            </a:r>
          </a:p>
          <a:p>
            <a:pPr marL="361950" indent="-360363">
              <a:lnSpc>
                <a:spcPct val="100000"/>
              </a:lnSpc>
              <a:spcBef>
                <a:spcPts val="800"/>
              </a:spcBef>
              <a:buFontTx/>
              <a:buAutoNum type="romanLcParenR"/>
            </a:pPr>
            <a:r>
              <a:rPr lang="fr-FR" sz="1600" b="0" i="0" dirty="0">
                <a:solidFill>
                  <a:schemeClr val="tx1"/>
                </a:solidFill>
                <a:latin typeface="Arial" charset="0"/>
                <a:sym typeface="Symbol" pitchFamily="18" charset="2"/>
              </a:rPr>
              <a:t>La baisse la plus abrupte de la pression artérielle se produit dans les artérioles.</a:t>
            </a:r>
          </a:p>
          <a:p>
            <a:pPr marL="714375" lvl="1" indent="-350838">
              <a:lnSpc>
                <a:spcPct val="100000"/>
              </a:lnSpc>
              <a:spcBef>
                <a:spcPct val="0"/>
              </a:spcBef>
              <a:buFontTx/>
              <a:buNone/>
            </a:pPr>
            <a:r>
              <a:rPr lang="fr-FR" sz="1600" b="0" i="0" dirty="0">
                <a:solidFill>
                  <a:schemeClr val="tx1"/>
                </a:solidFill>
                <a:latin typeface="Arial" charset="0"/>
                <a:sym typeface="Symbol" pitchFamily="18" charset="2"/>
              </a:rPr>
              <a:t>	</a:t>
            </a:r>
            <a:r>
              <a:rPr lang="fr-FR" sz="1600" b="0" i="0" dirty="0">
                <a:solidFill>
                  <a:schemeClr val="tx1"/>
                </a:solidFill>
                <a:latin typeface="Arial" charset="0"/>
              </a:rPr>
              <a:t>Raison :</a:t>
            </a:r>
            <a:r>
              <a:rPr lang="fr-FR" sz="1600" b="0" dirty="0">
                <a:solidFill>
                  <a:schemeClr val="tx1"/>
                </a:solidFill>
                <a:latin typeface="Arial" charset="0"/>
              </a:rPr>
              <a:t> </a:t>
            </a:r>
            <a:r>
              <a:rPr lang="fr-FR" sz="1600" b="0" i="0" dirty="0">
                <a:solidFill>
                  <a:schemeClr val="tx1"/>
                </a:solidFill>
                <a:latin typeface="Arial" charset="0"/>
              </a:rPr>
              <a:t>Chute de pression = (P</a:t>
            </a:r>
            <a:r>
              <a:rPr lang="fr-FR" sz="1600" b="0" i="0" baseline="-10000" dirty="0">
                <a:solidFill>
                  <a:schemeClr val="tx1"/>
                </a:solidFill>
                <a:latin typeface="Arial" charset="0"/>
              </a:rPr>
              <a:t>1</a:t>
            </a:r>
            <a:r>
              <a:rPr lang="fr-FR" sz="1600" b="0" i="0" dirty="0">
                <a:solidFill>
                  <a:schemeClr val="tx1"/>
                </a:solidFill>
                <a:latin typeface="Arial" charset="0"/>
              </a:rPr>
              <a:t> – P</a:t>
            </a:r>
            <a:r>
              <a:rPr lang="fr-FR" sz="1600" b="0" i="0" baseline="-10000" dirty="0">
                <a:solidFill>
                  <a:schemeClr val="tx1"/>
                </a:solidFill>
                <a:latin typeface="Arial" charset="0"/>
              </a:rPr>
              <a:t>2</a:t>
            </a:r>
            <a:r>
              <a:rPr lang="fr-FR" sz="1600" b="0" i="0" dirty="0">
                <a:solidFill>
                  <a:schemeClr val="tx1"/>
                </a:solidFill>
                <a:latin typeface="Arial" charset="0"/>
              </a:rPr>
              <a:t>) = D x R</a:t>
            </a:r>
          </a:p>
          <a:p>
            <a:pPr marL="714375">
              <a:lnSpc>
                <a:spcPct val="100000"/>
              </a:lnSpc>
              <a:spcBef>
                <a:spcPct val="0"/>
              </a:spcBef>
              <a:buFontTx/>
              <a:buNone/>
            </a:pPr>
            <a:r>
              <a:rPr lang="fr-FR" sz="1600" b="0" i="0" dirty="0">
                <a:solidFill>
                  <a:schemeClr val="tx1"/>
                </a:solidFill>
                <a:latin typeface="Arial" charset="0"/>
              </a:rPr>
              <a:t>Or, les artérioles constituent la plus grande résistance.</a:t>
            </a:r>
          </a:p>
          <a:p>
            <a:pPr marL="360363" indent="-360363">
              <a:lnSpc>
                <a:spcPct val="100000"/>
              </a:lnSpc>
              <a:spcBef>
                <a:spcPts val="800"/>
              </a:spcBef>
              <a:buFontTx/>
              <a:buAutoNum type="romanLcParenR" startAt="3"/>
            </a:pPr>
            <a:r>
              <a:rPr lang="fr-FR" sz="1600" b="0" i="0" dirty="0">
                <a:solidFill>
                  <a:schemeClr val="tx1"/>
                </a:solidFill>
                <a:latin typeface="Arial" charset="0"/>
                <a:sym typeface="Symbol" pitchFamily="18" charset="2"/>
              </a:rPr>
              <a:t>La pression différentielle se dissipe graduellement le long des vaisseaux pour devenir nulle à partir des capillaires.</a:t>
            </a:r>
          </a:p>
          <a:p>
            <a:pPr marL="714375" lvl="1" indent="-350838">
              <a:lnSpc>
                <a:spcPct val="100000"/>
              </a:lnSpc>
              <a:spcBef>
                <a:spcPct val="0"/>
              </a:spcBef>
              <a:buFont typeface="Symbol" pitchFamily="18" charset="2"/>
              <a:buChar char="®"/>
            </a:pPr>
            <a:r>
              <a:rPr lang="fr-FR" sz="1600" b="0" i="0" dirty="0">
                <a:solidFill>
                  <a:schemeClr val="tx1"/>
                </a:solidFill>
                <a:latin typeface="Arial" charset="0"/>
                <a:sym typeface="Symbol" pitchFamily="18" charset="2"/>
              </a:rPr>
              <a:t>Le mouvement du sang dans les artères est pulsatile alors que celui dans les veines est continu.</a:t>
            </a:r>
          </a:p>
          <a:p>
            <a:pPr marL="360363" indent="-360363">
              <a:lnSpc>
                <a:spcPct val="100000"/>
              </a:lnSpc>
              <a:spcBef>
                <a:spcPts val="800"/>
              </a:spcBef>
              <a:buFont typeface="Symbol" pitchFamily="18" charset="2"/>
              <a:buAutoNum type="romanLcParenR" startAt="3"/>
            </a:pPr>
            <a:r>
              <a:rPr lang="fr-FR" sz="1600" b="0" i="0" dirty="0">
                <a:solidFill>
                  <a:schemeClr val="tx1"/>
                </a:solidFill>
                <a:latin typeface="Arial" charset="0"/>
                <a:sym typeface="Symbol" pitchFamily="18" charset="2"/>
              </a:rPr>
              <a:t>Pression dans les capillaires : environ 35 mm Hg à l’entrée, 15 à la sortie.</a:t>
            </a:r>
          </a:p>
          <a:p>
            <a:pPr marL="714375" lvl="1" indent="-360363">
              <a:lnSpc>
                <a:spcPct val="100000"/>
              </a:lnSpc>
              <a:spcBef>
                <a:spcPct val="0"/>
              </a:spcBef>
              <a:buFont typeface="Symbol" pitchFamily="18" charset="2"/>
              <a:buChar char="®"/>
            </a:pPr>
            <a:r>
              <a:rPr lang="fr-FR" sz="1600" b="0" i="0" dirty="0">
                <a:solidFill>
                  <a:schemeClr val="tx1"/>
                </a:solidFill>
                <a:latin typeface="Arial" charset="0"/>
                <a:sym typeface="Symbol" pitchFamily="18" charset="2"/>
              </a:rPr>
              <a:t>Cette faible pression préserve l’intégrité des fragiles parois des capillaires.</a:t>
            </a:r>
          </a:p>
          <a:p>
            <a:pPr marL="363538" indent="-363538">
              <a:lnSpc>
                <a:spcPct val="100000"/>
              </a:lnSpc>
              <a:spcBef>
                <a:spcPts val="800"/>
              </a:spcBef>
              <a:buFontTx/>
              <a:buNone/>
            </a:pPr>
            <a:r>
              <a:rPr lang="fr-FR" sz="1600" b="0" i="0" dirty="0">
                <a:solidFill>
                  <a:schemeClr val="tx1"/>
                </a:solidFill>
                <a:latin typeface="Arial" charset="0"/>
                <a:sym typeface="Symbol" pitchFamily="18" charset="2"/>
              </a:rPr>
              <a:t>v)	Pression veineuse : f</a:t>
            </a:r>
            <a:r>
              <a:rPr lang="fr-FR" sz="1600" b="0" i="0" dirty="0">
                <a:solidFill>
                  <a:schemeClr val="tx1"/>
                </a:solidFill>
                <a:latin typeface="Arial" charset="0"/>
              </a:rPr>
              <a:t>aible (&lt; 20 mm Hg) et continue (pression différentielle = 0)</a:t>
            </a:r>
          </a:p>
          <a:p>
            <a:pPr marL="171450">
              <a:lnSpc>
                <a:spcPct val="100000"/>
              </a:lnSpc>
              <a:spcBef>
                <a:spcPct val="0"/>
              </a:spcBef>
              <a:buNone/>
            </a:pPr>
            <a:endParaRPr lang="fr-FR" sz="1600" b="0" i="0" dirty="0">
              <a:solidFill>
                <a:schemeClr val="tx1"/>
              </a:solidFill>
              <a:latin typeface="Arial" charset="0"/>
              <a:sym typeface="Symbol" pitchFamily="18" charset="2"/>
            </a:endParaRPr>
          </a:p>
        </p:txBody>
      </p:sp>
      <p:sp>
        <p:nvSpPr>
          <p:cNvPr id="11267" name="Text Box 5"/>
          <p:cNvSpPr txBox="1">
            <a:spLocks noChangeArrowheads="1"/>
          </p:cNvSpPr>
          <p:nvPr/>
        </p:nvSpPr>
        <p:spPr bwMode="auto">
          <a:xfrm>
            <a:off x="311426" y="4607120"/>
            <a:ext cx="8610600" cy="523220"/>
          </a:xfrm>
          <a:prstGeom prst="rect">
            <a:avLst/>
          </a:prstGeom>
          <a:noFill/>
          <a:ln w="9525" algn="ctr">
            <a:solidFill>
              <a:srgbClr val="FF0000"/>
            </a:solidFill>
            <a:miter lim="800000"/>
            <a:headEnd/>
            <a:tailEnd/>
          </a:ln>
          <a:effectLst/>
        </p:spPr>
        <p:txBody>
          <a:bodyPr wrap="square">
            <a:spAutoFit/>
          </a:bodyPr>
          <a:lstStyle/>
          <a:p>
            <a:pPr marL="265113" indent="-265113">
              <a:lnSpc>
                <a:spcPct val="100000"/>
              </a:lnSpc>
              <a:spcBef>
                <a:spcPct val="0"/>
              </a:spcBef>
              <a:buFontTx/>
              <a:buNone/>
            </a:pPr>
            <a:r>
              <a:rPr lang="en-CA" sz="1400" b="0" i="0" dirty="0">
                <a:solidFill>
                  <a:srgbClr val="FF0000"/>
                </a:solidFill>
                <a:latin typeface="Arial" charset="0"/>
              </a:rPr>
              <a:t>**  </a:t>
            </a:r>
            <a:r>
              <a:rPr lang="fr-FR" sz="1400" b="0" i="0" dirty="0">
                <a:solidFill>
                  <a:srgbClr val="FF0000"/>
                </a:solidFill>
                <a:latin typeface="Arial" charset="0"/>
              </a:rPr>
              <a:t>Quel serait l’effet d’une diminution de l’élasticité des parois artérielles (comme dans une artériosclérose) sur la pression différentielle et la pression artérielle moyenne ? </a:t>
            </a:r>
          </a:p>
        </p:txBody>
      </p:sp>
      <p:sp>
        <p:nvSpPr>
          <p:cNvPr id="4" name="Rectangle 2"/>
          <p:cNvSpPr>
            <a:spLocks noChangeArrowheads="1"/>
          </p:cNvSpPr>
          <p:nvPr/>
        </p:nvSpPr>
        <p:spPr bwMode="auto">
          <a:xfrm>
            <a:off x="228600" y="231566"/>
            <a:ext cx="7239000" cy="400110"/>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6.3.6.2	</a:t>
            </a:r>
            <a:r>
              <a:rPr lang="fr-CA" sz="2000" b="0" i="0" dirty="0">
                <a:solidFill>
                  <a:srgbClr val="0000FF"/>
                </a:solidFill>
                <a:latin typeface="Arial" charset="0"/>
              </a:rPr>
              <a:t>Changements des pressions le long des vaisseaux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7"/>
          <p:cNvSpPr txBox="1">
            <a:spLocks noChangeArrowheads="1"/>
          </p:cNvSpPr>
          <p:nvPr/>
        </p:nvSpPr>
        <p:spPr bwMode="auto">
          <a:xfrm>
            <a:off x="291300" y="609600"/>
            <a:ext cx="5652299" cy="5585795"/>
          </a:xfrm>
          <a:prstGeom prst="rect">
            <a:avLst/>
          </a:prstGeom>
          <a:noFill/>
          <a:ln w="9525">
            <a:noFill/>
            <a:miter lim="800000"/>
            <a:headEnd/>
            <a:tailEnd/>
          </a:ln>
          <a:effectLst/>
        </p:spPr>
        <p:txBody>
          <a:bodyPr wrap="square" lIns="36000" tIns="36000" rIns="36000" bIns="36000">
            <a:noAutofit/>
          </a:bodyPr>
          <a:lstStyle/>
          <a:p>
            <a:pPr>
              <a:lnSpc>
                <a:spcPct val="100000"/>
              </a:lnSpc>
              <a:spcBef>
                <a:spcPts val="600"/>
              </a:spcBef>
              <a:buFontTx/>
              <a:buNone/>
            </a:pPr>
            <a:r>
              <a:rPr lang="fr-FR" sz="1600" b="0" i="0" dirty="0">
                <a:solidFill>
                  <a:schemeClr val="tx1"/>
                </a:solidFill>
                <a:latin typeface="Arial" charset="0"/>
              </a:rPr>
              <a:t>À cause de la gravité et des faibles gradients de pression veineuse, le sang a tendance à s’accumuler dans les veines des membres.</a:t>
            </a:r>
          </a:p>
          <a:p>
            <a:pPr>
              <a:lnSpc>
                <a:spcPct val="100000"/>
              </a:lnSpc>
              <a:spcBef>
                <a:spcPts val="600"/>
              </a:spcBef>
              <a:buFontTx/>
              <a:buNone/>
            </a:pPr>
            <a:r>
              <a:rPr lang="fr-FR" sz="1600" b="0" i="0" dirty="0">
                <a:solidFill>
                  <a:schemeClr val="tx1"/>
                </a:solidFill>
                <a:latin typeface="Arial" charset="0"/>
              </a:rPr>
              <a:t>Cette accumulation est partiellement empêchée par les « pompes musculaire et respiratoire », ce qui favorise ainsi le retour veineux du sang vers les oreillettes. La constriction des veines par le système sympathique contribue aussi à ce retour veineux.</a:t>
            </a:r>
            <a:endParaRPr lang="fr-FR" b="0" i="0" dirty="0">
              <a:solidFill>
                <a:schemeClr val="tx1"/>
              </a:solidFill>
              <a:latin typeface="Arial" charset="0"/>
            </a:endParaRPr>
          </a:p>
          <a:p>
            <a:pPr>
              <a:lnSpc>
                <a:spcPct val="100000"/>
              </a:lnSpc>
              <a:spcBef>
                <a:spcPts val="600"/>
              </a:spcBef>
              <a:buFontTx/>
              <a:buNone/>
            </a:pPr>
            <a:r>
              <a:rPr lang="fr-FR" sz="1600" i="0" u="sng" dirty="0">
                <a:solidFill>
                  <a:schemeClr val="tx1"/>
                </a:solidFill>
                <a:latin typeface="Arial" charset="0"/>
              </a:rPr>
              <a:t>Facteurs qui contribuent au </a:t>
            </a:r>
            <a:r>
              <a:rPr lang="fr-FR" sz="1600" u="sng" dirty="0">
                <a:solidFill>
                  <a:schemeClr val="tx1"/>
                </a:solidFill>
                <a:latin typeface="Arial" charset="0"/>
              </a:rPr>
              <a:t>retour veineux</a:t>
            </a:r>
            <a:r>
              <a:rPr lang="fr-FR" sz="1600" i="0" dirty="0">
                <a:solidFill>
                  <a:schemeClr val="tx1"/>
                </a:solidFill>
                <a:latin typeface="Arial" charset="0"/>
              </a:rPr>
              <a:t> :</a:t>
            </a:r>
            <a:endParaRPr lang="fr-FR" sz="1600" b="0" i="0" dirty="0">
              <a:solidFill>
                <a:schemeClr val="tx1"/>
              </a:solidFill>
              <a:latin typeface="Arial" charset="0"/>
            </a:endParaRPr>
          </a:p>
          <a:p>
            <a:pPr marL="363538" lvl="1" indent="-363538">
              <a:lnSpc>
                <a:spcPct val="100000"/>
              </a:lnSpc>
              <a:spcBef>
                <a:spcPts val="300"/>
              </a:spcBef>
              <a:buFont typeface="+mj-lt"/>
              <a:buAutoNum type="romanLcPeriod"/>
            </a:pPr>
            <a:r>
              <a:rPr lang="fr-FR" sz="1600" dirty="0">
                <a:solidFill>
                  <a:schemeClr val="tx1"/>
                </a:solidFill>
                <a:latin typeface="Arial" charset="0"/>
              </a:rPr>
              <a:t>Pompe musculaire </a:t>
            </a:r>
            <a:r>
              <a:rPr lang="fr-FR" sz="1600" i="0" dirty="0">
                <a:solidFill>
                  <a:schemeClr val="tx1"/>
                </a:solidFill>
                <a:latin typeface="Arial" charset="0"/>
              </a:rPr>
              <a:t>:</a:t>
            </a:r>
            <a:endParaRPr lang="fr-FR" sz="1600" b="0" i="0" dirty="0">
              <a:solidFill>
                <a:schemeClr val="tx1"/>
              </a:solidFill>
              <a:latin typeface="Arial" charset="0"/>
            </a:endParaRPr>
          </a:p>
          <a:p>
            <a:pPr marL="363538" lvl="1" indent="-363538">
              <a:lnSpc>
                <a:spcPct val="100000"/>
              </a:lnSpc>
              <a:spcBef>
                <a:spcPct val="0"/>
              </a:spcBef>
              <a:buFontTx/>
              <a:buNone/>
            </a:pPr>
            <a:r>
              <a:rPr lang="fr-FR" sz="1600" b="0" i="0" dirty="0">
                <a:solidFill>
                  <a:schemeClr val="tx1"/>
                </a:solidFill>
                <a:latin typeface="Arial" charset="0"/>
              </a:rPr>
              <a:t>	La contraction des muscles squelettiques qui entourent les veines profondes propulse le sang en direction du cœur (grâce à la présence des valvules)</a:t>
            </a:r>
          </a:p>
          <a:p>
            <a:pPr marL="363538" lvl="1" indent="-363538">
              <a:lnSpc>
                <a:spcPct val="100000"/>
              </a:lnSpc>
              <a:spcBef>
                <a:spcPts val="300"/>
              </a:spcBef>
              <a:buFont typeface="+mj-lt"/>
              <a:buAutoNum type="romanLcPeriod" startAt="2"/>
            </a:pPr>
            <a:r>
              <a:rPr lang="fr-FR" sz="1600" dirty="0">
                <a:solidFill>
                  <a:schemeClr val="tx1"/>
                </a:solidFill>
                <a:latin typeface="Arial" charset="0"/>
              </a:rPr>
              <a:t>Pompe respiratoire </a:t>
            </a:r>
            <a:r>
              <a:rPr lang="fr-FR" sz="1600" i="0" dirty="0">
                <a:solidFill>
                  <a:schemeClr val="tx1"/>
                </a:solidFill>
                <a:latin typeface="Arial" charset="0"/>
              </a:rPr>
              <a:t>:</a:t>
            </a:r>
            <a:endParaRPr lang="fr-FR" sz="1600" b="0" i="0" dirty="0">
              <a:solidFill>
                <a:schemeClr val="tx1"/>
              </a:solidFill>
              <a:latin typeface="Arial" charset="0"/>
            </a:endParaRPr>
          </a:p>
          <a:p>
            <a:pPr marL="363538" lvl="1" indent="-363538">
              <a:lnSpc>
                <a:spcPct val="100000"/>
              </a:lnSpc>
              <a:spcBef>
                <a:spcPct val="0"/>
              </a:spcBef>
              <a:buFontTx/>
              <a:buNone/>
            </a:pPr>
            <a:r>
              <a:rPr lang="fr-FR" sz="1600" b="0" i="0" dirty="0">
                <a:solidFill>
                  <a:schemeClr val="tx1"/>
                </a:solidFill>
                <a:latin typeface="Arial" charset="0"/>
              </a:rPr>
              <a:t>	Durant l’inspiration, la pression intra-thoracique diminue, ce qui « attire » le sang vers le cœur.</a:t>
            </a:r>
          </a:p>
          <a:p>
            <a:pPr marL="627063" lvl="2" indent="-276225">
              <a:lnSpc>
                <a:spcPct val="100000"/>
              </a:lnSpc>
              <a:spcBef>
                <a:spcPct val="0"/>
              </a:spcBef>
              <a:buFont typeface="Symbol" pitchFamily="18" charset="2"/>
              <a:buChar char="®"/>
            </a:pPr>
            <a:r>
              <a:rPr lang="fr-FR" sz="1600" b="0" i="0" dirty="0">
                <a:solidFill>
                  <a:schemeClr val="tx1"/>
                </a:solidFill>
                <a:latin typeface="Arial" charset="0"/>
              </a:rPr>
              <a:t> Accélère le retour veineux</a:t>
            </a:r>
          </a:p>
          <a:p>
            <a:pPr marL="363538" lvl="1" indent="-363538">
              <a:lnSpc>
                <a:spcPct val="100000"/>
              </a:lnSpc>
              <a:spcBef>
                <a:spcPts val="300"/>
              </a:spcBef>
              <a:buAutoNum type="romanLcPeriod" startAt="3"/>
            </a:pPr>
            <a:r>
              <a:rPr lang="fr-FR" sz="1600" dirty="0">
                <a:solidFill>
                  <a:schemeClr val="tx1"/>
                </a:solidFill>
                <a:latin typeface="Arial" charset="0"/>
              </a:rPr>
              <a:t>Constriction veineuse sympathique </a:t>
            </a:r>
            <a:r>
              <a:rPr lang="fr-FR" sz="1600" i="0" dirty="0">
                <a:solidFill>
                  <a:schemeClr val="tx1"/>
                </a:solidFill>
                <a:latin typeface="Arial" charset="0"/>
              </a:rPr>
              <a:t>:</a:t>
            </a:r>
            <a:endParaRPr lang="fr-FR" sz="1600" b="0" i="0" dirty="0">
              <a:solidFill>
                <a:schemeClr val="tx1"/>
              </a:solidFill>
              <a:latin typeface="Arial" charset="0"/>
            </a:endParaRPr>
          </a:p>
          <a:p>
            <a:pPr marL="363538" lvl="1">
              <a:lnSpc>
                <a:spcPct val="100000"/>
              </a:lnSpc>
              <a:spcBef>
                <a:spcPts val="0"/>
              </a:spcBef>
              <a:buNone/>
            </a:pPr>
            <a:r>
              <a:rPr lang="fr-FR" sz="1600" b="0" i="0" dirty="0">
                <a:solidFill>
                  <a:schemeClr val="tx1"/>
                </a:solidFill>
                <a:latin typeface="Arial" charset="0"/>
              </a:rPr>
              <a:t>La constriction des veines par le système sympathique permet de réduire le volume sanguin qu’elles contiennent.</a:t>
            </a:r>
          </a:p>
          <a:p>
            <a:pPr marL="649288" lvl="1" indent="-285750">
              <a:lnSpc>
                <a:spcPct val="100000"/>
              </a:lnSpc>
              <a:spcBef>
                <a:spcPts val="0"/>
              </a:spcBef>
              <a:buFont typeface="Symbol" panose="05050102010706020507" pitchFamily="18" charset="2"/>
              <a:buChar char="®"/>
            </a:pPr>
            <a:r>
              <a:rPr lang="fr-FR" sz="1600" b="0" i="0" dirty="0">
                <a:solidFill>
                  <a:schemeClr val="tx1"/>
                </a:solidFill>
                <a:latin typeface="Arial" charset="0"/>
              </a:rPr>
              <a:t>Accélère le retour veineux</a:t>
            </a:r>
          </a:p>
        </p:txBody>
      </p:sp>
      <p:sp>
        <p:nvSpPr>
          <p:cNvPr id="12292" name="Text Box 10"/>
          <p:cNvSpPr txBox="1">
            <a:spLocks noChangeArrowheads="1"/>
          </p:cNvSpPr>
          <p:nvPr/>
        </p:nvSpPr>
        <p:spPr bwMode="auto">
          <a:xfrm>
            <a:off x="6183300" y="5867400"/>
            <a:ext cx="2846401" cy="251795"/>
          </a:xfrm>
          <a:prstGeom prst="rect">
            <a:avLst/>
          </a:prstGeom>
          <a:solidFill>
            <a:schemeClr val="bg1"/>
          </a:solidFill>
          <a:ln w="9525">
            <a:solidFill>
              <a:srgbClr val="0000FF"/>
            </a:solidFill>
            <a:miter lim="800000"/>
            <a:headEnd/>
            <a:tailEnd/>
          </a:ln>
          <a:effectLst/>
        </p:spPr>
        <p:txBody>
          <a:bodyPr wrap="square" tIns="18000" bIns="18000">
            <a:spAutoFit/>
          </a:bodyPr>
          <a:lstStyle/>
          <a:p>
            <a:pPr algn="ctr">
              <a:lnSpc>
                <a:spcPct val="100000"/>
              </a:lnSpc>
              <a:spcBef>
                <a:spcPct val="50000"/>
              </a:spcBef>
              <a:buFontTx/>
              <a:buNone/>
            </a:pPr>
            <a:r>
              <a:rPr lang="fr-CA" sz="1400" b="0" i="0" dirty="0">
                <a:latin typeface="Arial" charset="0"/>
              </a:rPr>
              <a:t>Fig. 19.9   </a:t>
            </a:r>
            <a:r>
              <a:rPr lang="fr-CA" sz="1400" i="0" dirty="0">
                <a:latin typeface="Arial" charset="0"/>
              </a:rPr>
              <a:t>La pompe musculaire</a:t>
            </a:r>
          </a:p>
        </p:txBody>
      </p:sp>
      <p:sp>
        <p:nvSpPr>
          <p:cNvPr id="10" name="Rectangle 2"/>
          <p:cNvSpPr>
            <a:spLocks noChangeArrowheads="1"/>
          </p:cNvSpPr>
          <p:nvPr/>
        </p:nvSpPr>
        <p:spPr bwMode="auto">
          <a:xfrm>
            <a:off x="228600" y="209490"/>
            <a:ext cx="7772400" cy="400110"/>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6.3.6.3	</a:t>
            </a:r>
            <a:r>
              <a:rPr lang="fr-CA" sz="2000" b="0" i="0" dirty="0">
                <a:solidFill>
                  <a:srgbClr val="0000FF"/>
                </a:solidFill>
                <a:latin typeface="Arial" charset="0"/>
              </a:rPr>
              <a:t>Pompes musculaire et respiratoire</a:t>
            </a:r>
          </a:p>
        </p:txBody>
      </p:sp>
      <p:pic>
        <p:nvPicPr>
          <p:cNvPr id="4" name="Picture 3" descr="Diagram&#10;&#10;Description automatically generated">
            <a:extLst>
              <a:ext uri="{FF2B5EF4-FFF2-40B4-BE49-F238E27FC236}">
                <a16:creationId xmlns:a16="http://schemas.microsoft.com/office/drawing/2014/main" id="{8BFE92CF-C6BA-4C41-8001-1214B5A5F2EC}"/>
              </a:ext>
            </a:extLst>
          </p:cNvPr>
          <p:cNvPicPr>
            <a:picLocks noChangeAspect="1"/>
          </p:cNvPicPr>
          <p:nvPr/>
        </p:nvPicPr>
        <p:blipFill rotWithShape="1">
          <a:blip r:embed="rId2">
            <a:extLst>
              <a:ext uri="{28A0092B-C50C-407E-A947-70E740481C1C}">
                <a14:useLocalDpi xmlns:a14="http://schemas.microsoft.com/office/drawing/2010/main" val="0"/>
              </a:ext>
            </a:extLst>
          </a:blip>
          <a:srcRect l="22005" r="18505" b="20000"/>
          <a:stretch/>
        </p:blipFill>
        <p:spPr>
          <a:xfrm>
            <a:off x="6438901" y="235994"/>
            <a:ext cx="2590800" cy="548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304800" y="973401"/>
            <a:ext cx="4664628" cy="3037242"/>
          </a:xfrm>
          <a:prstGeom prst="rect">
            <a:avLst/>
          </a:prstGeom>
          <a:noFill/>
          <a:ln w="9525">
            <a:noFill/>
            <a:miter lim="800000"/>
            <a:headEnd/>
            <a:tailEnd/>
          </a:ln>
          <a:effectLst/>
        </p:spPr>
        <p:txBody>
          <a:bodyPr wrap="square">
            <a:spAutoFit/>
          </a:bodyPr>
          <a:lstStyle/>
          <a:p>
            <a:pPr marL="265113" indent="-265113">
              <a:lnSpc>
                <a:spcPct val="100000"/>
              </a:lnSpc>
              <a:spcBef>
                <a:spcPts val="0"/>
              </a:spcBef>
              <a:buFontTx/>
              <a:buNone/>
            </a:pPr>
            <a:r>
              <a:rPr lang="fr-FR" sz="1600" i="0" dirty="0">
                <a:solidFill>
                  <a:schemeClr val="tx1"/>
                </a:solidFill>
                <a:latin typeface="Arial" charset="0"/>
              </a:rPr>
              <a:t>a) 	</a:t>
            </a:r>
            <a:r>
              <a:rPr lang="fr-FR" sz="1600" i="0" u="sng" dirty="0">
                <a:solidFill>
                  <a:schemeClr val="tx1"/>
                </a:solidFill>
                <a:latin typeface="Arial" charset="0"/>
              </a:rPr>
              <a:t>Mesure du pouls</a:t>
            </a:r>
            <a:endParaRPr lang="fr-FR" sz="1600" i="0" dirty="0">
              <a:solidFill>
                <a:schemeClr val="tx1"/>
              </a:solidFill>
              <a:latin typeface="Arial" charset="0"/>
            </a:endParaRPr>
          </a:p>
          <a:p>
            <a:pPr marL="265113" lvl="1">
              <a:lnSpc>
                <a:spcPct val="110000"/>
              </a:lnSpc>
              <a:spcBef>
                <a:spcPts val="600"/>
              </a:spcBef>
              <a:buNone/>
            </a:pPr>
            <a:r>
              <a:rPr lang="fr-FR" sz="1600" i="0" dirty="0">
                <a:solidFill>
                  <a:schemeClr val="tx1"/>
                </a:solidFill>
                <a:latin typeface="Arial" charset="0"/>
              </a:rPr>
              <a:t>Pouls</a:t>
            </a:r>
            <a:r>
              <a:rPr lang="fr-FR" sz="1600" b="0" i="0" dirty="0">
                <a:solidFill>
                  <a:schemeClr val="tx1"/>
                </a:solidFill>
                <a:latin typeface="Arial" charset="0"/>
              </a:rPr>
              <a:t> = onde de pression transmise à toutes les artères.</a:t>
            </a:r>
          </a:p>
          <a:p>
            <a:pPr marL="265113" lvl="1">
              <a:lnSpc>
                <a:spcPct val="110000"/>
              </a:lnSpc>
              <a:spcBef>
                <a:spcPts val="600"/>
              </a:spcBef>
              <a:buNone/>
            </a:pPr>
            <a:r>
              <a:rPr lang="fr-FR" sz="1600" b="0" i="0" dirty="0">
                <a:solidFill>
                  <a:schemeClr val="tx1"/>
                </a:solidFill>
                <a:latin typeface="Arial" charset="0"/>
              </a:rPr>
              <a:t>Peut être senti en palpant les artères situées près de la peau : </a:t>
            </a:r>
          </a:p>
          <a:p>
            <a:pPr marL="450850" lvl="1" indent="-185738">
              <a:lnSpc>
                <a:spcPct val="110000"/>
              </a:lnSpc>
              <a:spcBef>
                <a:spcPts val="200"/>
              </a:spcBef>
            </a:pPr>
            <a:r>
              <a:rPr lang="fr-FR" sz="1600" b="0" dirty="0">
                <a:solidFill>
                  <a:schemeClr val="tx1"/>
                </a:solidFill>
                <a:latin typeface="Arial" charset="0"/>
              </a:rPr>
              <a:t>Pouls carotidien </a:t>
            </a:r>
            <a:r>
              <a:rPr lang="fr-FR" sz="1600" b="0" i="0" dirty="0">
                <a:solidFill>
                  <a:schemeClr val="tx1"/>
                </a:solidFill>
                <a:latin typeface="Arial" charset="0"/>
              </a:rPr>
              <a:t>: au cou</a:t>
            </a:r>
            <a:endParaRPr lang="fr-FR" sz="1600" b="0" dirty="0">
              <a:solidFill>
                <a:schemeClr val="tx1"/>
              </a:solidFill>
              <a:latin typeface="Arial" charset="0"/>
            </a:endParaRPr>
          </a:p>
          <a:p>
            <a:pPr marL="450850" lvl="1" indent="-185738">
              <a:lnSpc>
                <a:spcPct val="110000"/>
              </a:lnSpc>
              <a:spcBef>
                <a:spcPts val="200"/>
              </a:spcBef>
            </a:pPr>
            <a:r>
              <a:rPr lang="fr-FR" sz="1600" b="0" dirty="0">
                <a:solidFill>
                  <a:schemeClr val="tx1"/>
                </a:solidFill>
                <a:latin typeface="Arial" charset="0"/>
              </a:rPr>
              <a:t>Pouls brachial </a:t>
            </a:r>
            <a:r>
              <a:rPr lang="fr-FR" sz="1600" b="0" i="0" dirty="0">
                <a:solidFill>
                  <a:schemeClr val="tx1"/>
                </a:solidFill>
                <a:latin typeface="Arial" charset="0"/>
              </a:rPr>
              <a:t>: au pli du coude</a:t>
            </a:r>
            <a:endParaRPr lang="fr-FR" sz="1600" b="0" dirty="0">
              <a:solidFill>
                <a:schemeClr val="tx1"/>
              </a:solidFill>
              <a:latin typeface="Arial" charset="0"/>
            </a:endParaRPr>
          </a:p>
          <a:p>
            <a:pPr marL="450850" lvl="1" indent="-185738">
              <a:lnSpc>
                <a:spcPct val="110000"/>
              </a:lnSpc>
              <a:spcBef>
                <a:spcPts val="200"/>
              </a:spcBef>
            </a:pPr>
            <a:r>
              <a:rPr lang="fr-FR" sz="1600" b="0" dirty="0">
                <a:solidFill>
                  <a:schemeClr val="tx1"/>
                </a:solidFill>
                <a:latin typeface="Arial" charset="0"/>
              </a:rPr>
              <a:t>Pouls radial </a:t>
            </a:r>
            <a:r>
              <a:rPr lang="fr-FR" sz="1600" b="0" i="0" dirty="0">
                <a:solidFill>
                  <a:schemeClr val="tx1"/>
                </a:solidFill>
                <a:latin typeface="Arial" charset="0"/>
              </a:rPr>
              <a:t>: au poignet, près du pouce</a:t>
            </a:r>
          </a:p>
          <a:p>
            <a:pPr marL="450850" lvl="1" indent="-185738">
              <a:lnSpc>
                <a:spcPct val="110000"/>
              </a:lnSpc>
              <a:spcBef>
                <a:spcPts val="200"/>
              </a:spcBef>
            </a:pPr>
            <a:r>
              <a:rPr lang="fr-FR" sz="1600" b="0" dirty="0">
                <a:solidFill>
                  <a:schemeClr val="tx1"/>
                </a:solidFill>
                <a:latin typeface="Arial" charset="0"/>
              </a:rPr>
              <a:t>Pouls fémoral </a:t>
            </a:r>
            <a:r>
              <a:rPr lang="fr-FR" sz="1600" b="0" i="0" dirty="0">
                <a:solidFill>
                  <a:schemeClr val="tx1"/>
                </a:solidFill>
                <a:latin typeface="Arial" charset="0"/>
              </a:rPr>
              <a:t>: à l’aine</a:t>
            </a:r>
          </a:p>
          <a:p>
            <a:pPr marL="450850" lvl="1" indent="-185738">
              <a:lnSpc>
                <a:spcPct val="110000"/>
              </a:lnSpc>
              <a:spcBef>
                <a:spcPts val="200"/>
              </a:spcBef>
            </a:pPr>
            <a:r>
              <a:rPr lang="fr-FR" sz="1600" b="0" dirty="0">
                <a:solidFill>
                  <a:schemeClr val="tx1"/>
                </a:solidFill>
                <a:latin typeface="Arial" charset="0"/>
              </a:rPr>
              <a:t>Pouls poplité : </a:t>
            </a:r>
            <a:r>
              <a:rPr lang="fr-FR" sz="1600" b="0" i="0" dirty="0">
                <a:solidFill>
                  <a:schemeClr val="tx1"/>
                </a:solidFill>
                <a:latin typeface="Arial" charset="0"/>
              </a:rPr>
              <a:t>au pli du genou</a:t>
            </a:r>
          </a:p>
        </p:txBody>
      </p:sp>
      <p:sp>
        <p:nvSpPr>
          <p:cNvPr id="13315" name="Rectangle 7"/>
          <p:cNvSpPr>
            <a:spLocks noChangeArrowheads="1"/>
          </p:cNvSpPr>
          <p:nvPr/>
        </p:nvSpPr>
        <p:spPr bwMode="auto">
          <a:xfrm>
            <a:off x="228600" y="228600"/>
            <a:ext cx="8686800" cy="701731"/>
          </a:xfrm>
          <a:prstGeom prst="rect">
            <a:avLst/>
          </a:prstGeom>
          <a:noFill/>
          <a:ln w="9525" algn="ctr">
            <a:noFill/>
            <a:miter lim="800000"/>
            <a:headEnd/>
            <a:tailEnd/>
          </a:ln>
          <a:effectLst/>
        </p:spPr>
        <p:txBody>
          <a:bodyPr>
            <a:spAutoFit/>
          </a:bodyPr>
          <a:lstStyle/>
          <a:p>
            <a:pPr marL="801688" indent="-801688">
              <a:lnSpc>
                <a:spcPct val="90000"/>
              </a:lnSpc>
              <a:spcBef>
                <a:spcPct val="0"/>
              </a:spcBef>
              <a:buFontTx/>
              <a:buNone/>
            </a:pPr>
            <a:r>
              <a:rPr lang="en-US" sz="2200" i="0" dirty="0">
                <a:solidFill>
                  <a:srgbClr val="0000FF"/>
                </a:solidFill>
                <a:latin typeface="Arial" charset="0"/>
              </a:rPr>
              <a:t>6.3.7	</a:t>
            </a:r>
            <a:r>
              <a:rPr lang="fr-FR" sz="2200" i="0" dirty="0">
                <a:solidFill>
                  <a:srgbClr val="0000FF"/>
                </a:solidFill>
                <a:latin typeface="Arial" charset="0"/>
              </a:rPr>
              <a:t>Expliquer comment le pouls et la pression artérielle sont mesurés</a:t>
            </a:r>
          </a:p>
        </p:txBody>
      </p:sp>
      <p:sp>
        <p:nvSpPr>
          <p:cNvPr id="13316" name="Text Box 10"/>
          <p:cNvSpPr txBox="1">
            <a:spLocks noChangeArrowheads="1"/>
          </p:cNvSpPr>
          <p:nvPr/>
        </p:nvSpPr>
        <p:spPr bwMode="auto">
          <a:xfrm>
            <a:off x="7543800" y="5974416"/>
            <a:ext cx="1219200" cy="257175"/>
          </a:xfrm>
          <a:prstGeom prst="rect">
            <a:avLst/>
          </a:prstGeom>
          <a:solidFill>
            <a:schemeClr val="bg1"/>
          </a:solid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Fig. 19.8</a:t>
            </a:r>
            <a:endParaRPr lang="en-CA" sz="1400" b="0" i="0" dirty="0">
              <a:latin typeface="Arial" charset="0"/>
            </a:endParaRPr>
          </a:p>
        </p:txBody>
      </p:sp>
      <p:sp>
        <p:nvSpPr>
          <p:cNvPr id="2" name="TextBox 1"/>
          <p:cNvSpPr txBox="1"/>
          <p:nvPr/>
        </p:nvSpPr>
        <p:spPr>
          <a:xfrm>
            <a:off x="617814" y="5562600"/>
            <a:ext cx="4038600" cy="540404"/>
          </a:xfrm>
          <a:prstGeom prst="rect">
            <a:avLst/>
          </a:prstGeom>
          <a:noFill/>
          <a:ln>
            <a:solidFill>
              <a:srgbClr val="FF0000"/>
            </a:solidFill>
          </a:ln>
        </p:spPr>
        <p:txBody>
          <a:bodyPr wrap="square" rtlCol="0">
            <a:spAutoFit/>
          </a:bodyPr>
          <a:lstStyle/>
          <a:p>
            <a:pPr algn="ctr">
              <a:buNone/>
            </a:pPr>
            <a:r>
              <a:rPr lang="fr-CA" sz="1600" b="0" i="0" dirty="0">
                <a:solidFill>
                  <a:srgbClr val="FF0000"/>
                </a:solidFill>
                <a:latin typeface="Calibri" panose="020F0502020204030204" pitchFamily="34" charset="0"/>
              </a:rPr>
              <a:t>Que sont les points de compression ?</a:t>
            </a:r>
          </a:p>
          <a:p>
            <a:pPr algn="ctr">
              <a:buNone/>
            </a:pPr>
            <a:r>
              <a:rPr lang="fr-CA" sz="1600" b="0" i="0" dirty="0">
                <a:solidFill>
                  <a:srgbClr val="FF0000"/>
                </a:solidFill>
                <a:latin typeface="Calibri" panose="020F0502020204030204" pitchFamily="34" charset="0"/>
              </a:rPr>
              <a:t>Pourquoi les appelle-t-on ainsi ?</a:t>
            </a:r>
          </a:p>
        </p:txBody>
      </p:sp>
      <p:pic>
        <p:nvPicPr>
          <p:cNvPr id="4" name="Picture 3" descr="Diagram&#10;&#10;Description automatically generated">
            <a:extLst>
              <a:ext uri="{FF2B5EF4-FFF2-40B4-BE49-F238E27FC236}">
                <a16:creationId xmlns:a16="http://schemas.microsoft.com/office/drawing/2014/main" id="{5459C7A5-0F26-4863-A279-E2E3E9BB230B}"/>
              </a:ext>
            </a:extLst>
          </p:cNvPr>
          <p:cNvPicPr>
            <a:picLocks noChangeAspect="1"/>
          </p:cNvPicPr>
          <p:nvPr/>
        </p:nvPicPr>
        <p:blipFill rotWithShape="1">
          <a:blip r:embed="rId3">
            <a:extLst>
              <a:ext uri="{28A0092B-C50C-407E-A947-70E740481C1C}">
                <a14:useLocalDpi xmlns:a14="http://schemas.microsoft.com/office/drawing/2010/main" val="0"/>
              </a:ext>
            </a:extLst>
          </a:blip>
          <a:srcRect l="2175" t="155" r="-2175" b="16667"/>
          <a:stretch/>
        </p:blipFill>
        <p:spPr>
          <a:xfrm>
            <a:off x="5449935" y="762000"/>
            <a:ext cx="3677500" cy="4953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1638300" y="5775527"/>
            <a:ext cx="5867400" cy="609398"/>
          </a:xfrm>
          <a:prstGeom prst="rect">
            <a:avLst/>
          </a:prstGeom>
          <a:noFill/>
          <a:ln w="9525">
            <a:solidFill>
              <a:srgbClr val="0000FF"/>
            </a:solidFill>
            <a:miter lim="800000"/>
            <a:headEnd/>
            <a:tailEnd/>
          </a:ln>
          <a:effectLst/>
        </p:spPr>
        <p:txBody>
          <a:bodyPr wrap="square">
            <a:spAutoFit/>
          </a:bodyPr>
          <a:lstStyle/>
          <a:p>
            <a:pPr algn="ctr">
              <a:lnSpc>
                <a:spcPct val="100000"/>
              </a:lnSpc>
              <a:spcBef>
                <a:spcPct val="10000"/>
              </a:spcBef>
              <a:buFontTx/>
              <a:buNone/>
            </a:pPr>
            <a:r>
              <a:rPr lang="fr-FR" sz="1600" b="0" i="0" dirty="0">
                <a:solidFill>
                  <a:schemeClr val="tx1"/>
                </a:solidFill>
                <a:latin typeface="Arial" charset="0"/>
              </a:rPr>
              <a:t>Pressions artérielles normales</a:t>
            </a:r>
          </a:p>
          <a:p>
            <a:pPr algn="ctr">
              <a:lnSpc>
                <a:spcPct val="100000"/>
              </a:lnSpc>
              <a:spcBef>
                <a:spcPct val="10000"/>
              </a:spcBef>
              <a:buFontTx/>
              <a:buNone/>
            </a:pPr>
            <a:r>
              <a:rPr lang="fr-FR" sz="1600" b="0" i="0" dirty="0">
                <a:solidFill>
                  <a:schemeClr val="tx1"/>
                </a:solidFill>
                <a:latin typeface="Arial" charset="0"/>
              </a:rPr>
              <a:t>Jeune femme : 110 </a:t>
            </a:r>
            <a:r>
              <a:rPr lang="fr-FR" sz="1600" b="0" i="0" dirty="0">
                <a:solidFill>
                  <a:schemeClr val="tx1"/>
                </a:solidFill>
                <a:latin typeface="Arial" charset="0"/>
                <a:cs typeface="Arial" charset="0"/>
              </a:rPr>
              <a:t>/ 70             Jeune homme : 120 / 80</a:t>
            </a:r>
          </a:p>
        </p:txBody>
      </p:sp>
      <p:sp>
        <p:nvSpPr>
          <p:cNvPr id="14340" name="Text Box 6"/>
          <p:cNvSpPr txBox="1">
            <a:spLocks noChangeArrowheads="1"/>
          </p:cNvSpPr>
          <p:nvPr/>
        </p:nvSpPr>
        <p:spPr bwMode="auto">
          <a:xfrm>
            <a:off x="225287" y="228600"/>
            <a:ext cx="8534400" cy="661720"/>
          </a:xfrm>
          <a:prstGeom prst="rect">
            <a:avLst/>
          </a:prstGeom>
          <a:noFill/>
          <a:ln w="9525">
            <a:noFill/>
            <a:miter lim="800000"/>
            <a:headEnd/>
            <a:tailEnd/>
          </a:ln>
          <a:effectLst/>
        </p:spPr>
        <p:txBody>
          <a:bodyPr wrap="square">
            <a:spAutoFit/>
          </a:bodyPr>
          <a:lstStyle/>
          <a:p>
            <a:pPr marL="269875" indent="-269875">
              <a:lnSpc>
                <a:spcPct val="100000"/>
              </a:lnSpc>
              <a:spcBef>
                <a:spcPct val="0"/>
              </a:spcBef>
              <a:buFontTx/>
              <a:buNone/>
            </a:pPr>
            <a:r>
              <a:rPr lang="fr-FR" sz="1600" i="0" dirty="0">
                <a:solidFill>
                  <a:schemeClr val="tx1"/>
                </a:solidFill>
                <a:latin typeface="Arial" charset="0"/>
              </a:rPr>
              <a:t>b) </a:t>
            </a:r>
            <a:r>
              <a:rPr lang="fr-FR" sz="1600" i="0" u="sng" dirty="0">
                <a:solidFill>
                  <a:schemeClr val="tx1"/>
                </a:solidFill>
                <a:latin typeface="Arial" charset="0"/>
              </a:rPr>
              <a:t>Mesure de la pression artérielle</a:t>
            </a:r>
            <a:endParaRPr lang="fr-FR" sz="1600" i="0" dirty="0">
              <a:solidFill>
                <a:schemeClr val="tx1"/>
              </a:solidFill>
              <a:latin typeface="Arial" charset="0"/>
            </a:endParaRPr>
          </a:p>
          <a:p>
            <a:pPr marL="269875" indent="-269875">
              <a:lnSpc>
                <a:spcPct val="100000"/>
              </a:lnSpc>
              <a:spcBef>
                <a:spcPts val="600"/>
              </a:spcBef>
              <a:buFontTx/>
              <a:buNone/>
            </a:pPr>
            <a:r>
              <a:rPr lang="fr-FR" sz="1600" dirty="0">
                <a:solidFill>
                  <a:srgbClr val="CC3300"/>
                </a:solidFill>
                <a:latin typeface="Arial" charset="0"/>
              </a:rPr>
              <a:t>	</a:t>
            </a:r>
            <a:r>
              <a:rPr lang="fr-FR" sz="1600" dirty="0">
                <a:solidFill>
                  <a:schemeClr val="tx1"/>
                </a:solidFill>
                <a:latin typeface="Arial" charset="0"/>
              </a:rPr>
              <a:t>Méthode auscultatoire </a:t>
            </a:r>
            <a:r>
              <a:rPr lang="fr-FR" sz="1600" i="0" dirty="0">
                <a:solidFill>
                  <a:schemeClr val="tx1"/>
                </a:solidFill>
                <a:latin typeface="Arial" charset="0"/>
              </a:rPr>
              <a:t>: </a:t>
            </a:r>
            <a:r>
              <a:rPr lang="fr-FR" sz="1600" b="0" i="0" dirty="0">
                <a:solidFill>
                  <a:schemeClr val="tx1"/>
                </a:solidFill>
                <a:latin typeface="Arial" charset="0"/>
              </a:rPr>
              <a:t>à l’artère </a:t>
            </a:r>
            <a:r>
              <a:rPr lang="fr-FR" sz="1600" b="0" dirty="0">
                <a:solidFill>
                  <a:schemeClr val="tx2"/>
                </a:solidFill>
                <a:latin typeface="Arial" charset="0"/>
              </a:rPr>
              <a:t>brachiale, </a:t>
            </a:r>
            <a:r>
              <a:rPr lang="fr-FR" sz="1600" b="0" i="0" dirty="0">
                <a:solidFill>
                  <a:schemeClr val="tx2"/>
                </a:solidFill>
                <a:latin typeface="Arial" charset="0"/>
              </a:rPr>
              <a:t>en utilisant un </a:t>
            </a:r>
            <a:r>
              <a:rPr lang="fr-FR" sz="1600" b="0" dirty="0">
                <a:solidFill>
                  <a:schemeClr val="tx2"/>
                </a:solidFill>
                <a:latin typeface="Arial" charset="0"/>
              </a:rPr>
              <a:t>sphygmomanomètre</a:t>
            </a:r>
            <a:r>
              <a:rPr lang="fr-FR" sz="1600" b="0" i="0" dirty="0">
                <a:solidFill>
                  <a:schemeClr val="tx2"/>
                </a:solidFill>
                <a:latin typeface="Arial" charset="0"/>
              </a:rPr>
              <a:t>.</a:t>
            </a:r>
          </a:p>
        </p:txBody>
      </p:sp>
      <p:pic>
        <p:nvPicPr>
          <p:cNvPr id="14341" name="Picture 7"/>
          <p:cNvPicPr>
            <a:picLocks noChangeAspect="1" noChangeArrowheads="1"/>
          </p:cNvPicPr>
          <p:nvPr/>
        </p:nvPicPr>
        <p:blipFill>
          <a:blip r:embed="rId2" cstate="print">
            <a:lum contrast="20000"/>
          </a:blip>
          <a:srcRect/>
          <a:stretch>
            <a:fillRect/>
          </a:stretch>
        </p:blipFill>
        <p:spPr bwMode="auto">
          <a:xfrm>
            <a:off x="2133600" y="914400"/>
            <a:ext cx="5068026" cy="2803525"/>
          </a:xfrm>
          <a:prstGeom prst="rect">
            <a:avLst/>
          </a:prstGeom>
          <a:noFill/>
          <a:ln w="9525">
            <a:noFill/>
            <a:miter lim="800000"/>
            <a:headEnd/>
            <a:tailEnd/>
          </a:ln>
        </p:spPr>
      </p:pic>
      <p:sp>
        <p:nvSpPr>
          <p:cNvPr id="14339" name="Text Box 4"/>
          <p:cNvSpPr txBox="1">
            <a:spLocks noChangeArrowheads="1"/>
          </p:cNvSpPr>
          <p:nvPr/>
        </p:nvSpPr>
        <p:spPr bwMode="auto">
          <a:xfrm>
            <a:off x="533400" y="3657600"/>
            <a:ext cx="8382000" cy="1963614"/>
          </a:xfrm>
          <a:prstGeom prst="rect">
            <a:avLst/>
          </a:prstGeom>
          <a:noFill/>
          <a:ln w="9525">
            <a:noFill/>
            <a:miter lim="800000"/>
            <a:headEnd/>
            <a:tailEnd/>
          </a:ln>
          <a:effectLst/>
        </p:spPr>
        <p:txBody>
          <a:bodyPr wrap="square">
            <a:spAutoFit/>
          </a:bodyPr>
          <a:lstStyle/>
          <a:p>
            <a:pPr>
              <a:lnSpc>
                <a:spcPct val="100000"/>
              </a:lnSpc>
              <a:buFontTx/>
              <a:buNone/>
            </a:pPr>
            <a:r>
              <a:rPr lang="fr-FR" sz="1600" dirty="0">
                <a:solidFill>
                  <a:schemeClr val="tx1"/>
                </a:solidFill>
                <a:latin typeface="Arial" charset="0"/>
              </a:rPr>
              <a:t>Bruits de </a:t>
            </a:r>
            <a:r>
              <a:rPr lang="fr-FR" sz="1600" dirty="0" err="1">
                <a:solidFill>
                  <a:schemeClr val="tx1"/>
                </a:solidFill>
                <a:latin typeface="Arial" charset="0"/>
              </a:rPr>
              <a:t>Korotkoff</a:t>
            </a:r>
            <a:r>
              <a:rPr lang="fr-FR" sz="1600" dirty="0">
                <a:solidFill>
                  <a:schemeClr val="tx1"/>
                </a:solidFill>
                <a:latin typeface="Arial" charset="0"/>
              </a:rPr>
              <a:t> </a:t>
            </a:r>
            <a:r>
              <a:rPr lang="fr-FR" sz="1600" i="0" dirty="0">
                <a:solidFill>
                  <a:schemeClr val="tx1"/>
                </a:solidFill>
                <a:latin typeface="Arial" charset="0"/>
              </a:rPr>
              <a:t>:</a:t>
            </a:r>
            <a:endParaRPr lang="fr-FR" sz="1600" i="0" u="sng" dirty="0">
              <a:solidFill>
                <a:schemeClr val="tx1"/>
              </a:solidFill>
              <a:latin typeface="Arial" charset="0"/>
            </a:endParaRPr>
          </a:p>
          <a:p>
            <a:pPr marL="271463" lvl="1" indent="-271463">
              <a:lnSpc>
                <a:spcPct val="100000"/>
              </a:lnSpc>
              <a:spcBef>
                <a:spcPct val="30000"/>
              </a:spcBef>
              <a:buFontTx/>
              <a:buAutoNum type="romanLcParenR"/>
            </a:pPr>
            <a:r>
              <a:rPr lang="fr-FR" sz="1600" b="0" i="0" dirty="0">
                <a:solidFill>
                  <a:schemeClr val="tx1"/>
                </a:solidFill>
                <a:latin typeface="Arial" charset="0"/>
              </a:rPr>
              <a:t>Pression dans le brassard </a:t>
            </a:r>
            <a:r>
              <a:rPr lang="fr-FR" sz="1600" b="0" i="0" dirty="0">
                <a:solidFill>
                  <a:schemeClr val="tx1"/>
                </a:solidFill>
                <a:latin typeface="Arial" charset="0"/>
                <a:cs typeface="Arial" charset="0"/>
              </a:rPr>
              <a:t>&gt; pression systolique :</a:t>
            </a:r>
            <a:endParaRPr lang="fr-FR" sz="1600" b="0" i="0" dirty="0">
              <a:solidFill>
                <a:schemeClr val="tx1"/>
              </a:solidFill>
              <a:latin typeface="Arial" charset="0"/>
            </a:endParaRPr>
          </a:p>
          <a:p>
            <a:pPr marL="263525" lvl="1">
              <a:lnSpc>
                <a:spcPct val="100000"/>
              </a:lnSpc>
              <a:spcBef>
                <a:spcPts val="0"/>
              </a:spcBef>
              <a:buNone/>
            </a:pPr>
            <a:r>
              <a:rPr lang="fr-FR" sz="1600" b="0" i="0" dirty="0">
                <a:solidFill>
                  <a:schemeClr val="tx1"/>
                </a:solidFill>
                <a:latin typeface="Arial" charset="0"/>
                <a:sym typeface="Symbol" pitchFamily="18" charset="2"/>
              </a:rPr>
              <a:t> </a:t>
            </a:r>
            <a:r>
              <a:rPr lang="fr-FR" sz="1600" b="0" i="0" dirty="0">
                <a:solidFill>
                  <a:schemeClr val="tx1"/>
                </a:solidFill>
                <a:latin typeface="Arial" charset="0"/>
              </a:rPr>
              <a:t>artère complètement comprimée </a:t>
            </a:r>
            <a:r>
              <a:rPr lang="fr-FR" sz="1600" b="0" i="0" dirty="0">
                <a:solidFill>
                  <a:schemeClr val="tx1"/>
                </a:solidFill>
                <a:latin typeface="Arial" charset="0"/>
                <a:sym typeface="Symbol" pitchFamily="18" charset="2"/>
              </a:rPr>
              <a:t> </a:t>
            </a:r>
            <a:r>
              <a:rPr lang="fr-FR" sz="1600" i="0" dirty="0">
                <a:solidFill>
                  <a:schemeClr val="tx1"/>
                </a:solidFill>
                <a:latin typeface="Arial" charset="0"/>
              </a:rPr>
              <a:t>aucun écoulement</a:t>
            </a:r>
            <a:endParaRPr lang="fr-FR" sz="1600" b="0" i="0" dirty="0">
              <a:solidFill>
                <a:schemeClr val="tx1"/>
              </a:solidFill>
              <a:latin typeface="Arial" charset="0"/>
            </a:endParaRPr>
          </a:p>
          <a:p>
            <a:pPr marL="271463" lvl="1" indent="-271463">
              <a:lnSpc>
                <a:spcPct val="100000"/>
              </a:lnSpc>
              <a:spcBef>
                <a:spcPct val="30000"/>
              </a:spcBef>
              <a:buFontTx/>
              <a:buNone/>
            </a:pPr>
            <a:r>
              <a:rPr lang="fr-FR" sz="1600" b="0" i="0" dirty="0">
                <a:solidFill>
                  <a:schemeClr val="tx1"/>
                </a:solidFill>
                <a:latin typeface="Arial" charset="0"/>
              </a:rPr>
              <a:t>ii) 	Pression dans le brassard graduellement réduite :</a:t>
            </a:r>
          </a:p>
          <a:p>
            <a:pPr marL="263525" lvl="1" indent="-84138">
              <a:lnSpc>
                <a:spcPct val="100000"/>
              </a:lnSpc>
              <a:spcBef>
                <a:spcPct val="0"/>
              </a:spcBef>
              <a:buFontTx/>
              <a:buNone/>
            </a:pPr>
            <a:r>
              <a:rPr lang="fr-FR" sz="1600" b="0" i="0" dirty="0">
                <a:solidFill>
                  <a:schemeClr val="tx1"/>
                </a:solidFill>
                <a:latin typeface="Arial" charset="0"/>
              </a:rPr>
              <a:t>	Lorsque la pression du brassard &lt; la pression systolique  </a:t>
            </a:r>
            <a:r>
              <a:rPr lang="fr-FR" sz="1600" b="0" i="0" dirty="0">
                <a:solidFill>
                  <a:schemeClr val="tx1"/>
                </a:solidFill>
                <a:latin typeface="Arial" charset="0"/>
                <a:sym typeface="Symbol" pitchFamily="18" charset="2"/>
              </a:rPr>
              <a:t></a:t>
            </a:r>
            <a:r>
              <a:rPr lang="fr-FR" sz="1600" b="0" i="0" dirty="0">
                <a:solidFill>
                  <a:schemeClr val="tx1"/>
                </a:solidFill>
                <a:latin typeface="Arial" charset="0"/>
              </a:rPr>
              <a:t>  jet intermittent de sang</a:t>
            </a:r>
          </a:p>
          <a:p>
            <a:pPr marL="542925" indent="-285750">
              <a:lnSpc>
                <a:spcPct val="100000"/>
              </a:lnSpc>
              <a:spcBef>
                <a:spcPct val="0"/>
              </a:spcBef>
              <a:buFont typeface="Symbol"/>
              <a:buChar char="®"/>
            </a:pPr>
            <a:r>
              <a:rPr lang="fr-FR" sz="1600" b="0" i="0" dirty="0">
                <a:solidFill>
                  <a:schemeClr val="tx1"/>
                </a:solidFill>
                <a:latin typeface="Arial" charset="0"/>
                <a:sym typeface="Symbol" pitchFamily="18" charset="2"/>
              </a:rPr>
              <a:t>Pression au premier bruit audible :</a:t>
            </a:r>
            <a:r>
              <a:rPr lang="fr-FR" sz="1600" b="0" i="0" dirty="0">
                <a:solidFill>
                  <a:schemeClr val="tx1"/>
                </a:solidFill>
                <a:latin typeface="Arial" charset="0"/>
              </a:rPr>
              <a:t> </a:t>
            </a:r>
            <a:r>
              <a:rPr lang="fr-FR" sz="1600" i="0" dirty="0">
                <a:solidFill>
                  <a:schemeClr val="tx1"/>
                </a:solidFill>
                <a:latin typeface="Arial" charset="0"/>
              </a:rPr>
              <a:t>pression systolique</a:t>
            </a:r>
          </a:p>
          <a:p>
            <a:pPr marL="542925" indent="-285750">
              <a:lnSpc>
                <a:spcPct val="100000"/>
              </a:lnSpc>
              <a:spcBef>
                <a:spcPct val="0"/>
              </a:spcBef>
              <a:buFont typeface="Symbol"/>
              <a:buChar char="®"/>
            </a:pPr>
            <a:r>
              <a:rPr lang="fr-FR" sz="1600" b="0" i="0" dirty="0">
                <a:solidFill>
                  <a:schemeClr val="tx1"/>
                </a:solidFill>
                <a:latin typeface="Arial" charset="0"/>
                <a:sym typeface="Symbol" pitchFamily="18" charset="2"/>
              </a:rPr>
              <a:t>Pression au dernier bruit audible : </a:t>
            </a:r>
            <a:r>
              <a:rPr lang="fr-FR" sz="1600" i="0" dirty="0">
                <a:solidFill>
                  <a:schemeClr val="tx1"/>
                </a:solidFill>
                <a:latin typeface="Arial" charset="0"/>
                <a:sym typeface="Symbol" pitchFamily="18" charset="2"/>
              </a:rPr>
              <a:t>pression diastolique</a:t>
            </a:r>
            <a:endParaRPr lang="fr-FR" sz="1600" b="0" i="0" dirty="0">
              <a:solidFill>
                <a:schemeClr val="tx1"/>
              </a:solidFill>
              <a:latin typeface="Arial" charset="0"/>
              <a:sym typeface="Symbol"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7"/>
          <p:cNvSpPr>
            <a:spLocks noChangeArrowheads="1"/>
          </p:cNvSpPr>
          <p:nvPr/>
        </p:nvSpPr>
        <p:spPr bwMode="auto">
          <a:xfrm>
            <a:off x="228599" y="224894"/>
            <a:ext cx="864584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marL="900113" indent="-900113">
              <a:lnSpc>
                <a:spcPct val="100000"/>
              </a:lnSpc>
              <a:spcBef>
                <a:spcPct val="0"/>
              </a:spcBef>
              <a:buFontTx/>
              <a:buNone/>
            </a:pPr>
            <a:r>
              <a:rPr lang="fr-FR" sz="2200" i="0" dirty="0">
                <a:solidFill>
                  <a:srgbClr val="0000FF"/>
                </a:solidFill>
                <a:latin typeface="Arial" charset="0"/>
              </a:rPr>
              <a:t> 6.3.8	Décrire les paramètres dont dépend la pression artérielle</a:t>
            </a:r>
          </a:p>
        </p:txBody>
      </p:sp>
      <p:sp>
        <p:nvSpPr>
          <p:cNvPr id="2053" name="Text Box 11"/>
          <p:cNvSpPr txBox="1">
            <a:spLocks noChangeArrowheads="1"/>
          </p:cNvSpPr>
          <p:nvPr/>
        </p:nvSpPr>
        <p:spPr bwMode="auto">
          <a:xfrm>
            <a:off x="533400" y="2186352"/>
            <a:ext cx="4435025" cy="2485296"/>
          </a:xfrm>
          <a:prstGeom prst="rect">
            <a:avLst/>
          </a:prstGeom>
          <a:noFill/>
          <a:ln w="12700">
            <a:noFill/>
            <a:miter lim="800000"/>
            <a:headEnd/>
            <a:tailEnd/>
          </a:ln>
          <a:effectLst/>
        </p:spPr>
        <p:txBody>
          <a:bodyPr wrap="square">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50000"/>
              </a:spcBef>
              <a:buFontTx/>
              <a:buNone/>
            </a:pPr>
            <a:r>
              <a:rPr lang="fr-CA" b="0" i="0" u="sng" dirty="0">
                <a:solidFill>
                  <a:schemeClr val="tx1"/>
                </a:solidFill>
                <a:latin typeface="Calibri" pitchFamily="34" charset="0"/>
                <a:cs typeface="Calibri" pitchFamily="34" charset="0"/>
              </a:rPr>
              <a:t>Pour un seul vaisseau</a:t>
            </a:r>
            <a:r>
              <a:rPr lang="fr-CA" b="0" i="0" dirty="0">
                <a:solidFill>
                  <a:schemeClr val="tx1"/>
                </a:solidFill>
                <a:latin typeface="Calibri" pitchFamily="34" charset="0"/>
                <a:cs typeface="Calibri" pitchFamily="34" charset="0"/>
              </a:rPr>
              <a:t> :</a:t>
            </a:r>
          </a:p>
          <a:p>
            <a:pPr>
              <a:lnSpc>
                <a:spcPct val="100000"/>
              </a:lnSpc>
              <a:spcBef>
                <a:spcPts val="0"/>
              </a:spcBef>
              <a:buFontTx/>
              <a:buNone/>
            </a:pPr>
            <a:r>
              <a:rPr lang="fr-CA" b="0" i="0" dirty="0">
                <a:solidFill>
                  <a:schemeClr val="tx1"/>
                </a:solidFill>
                <a:latin typeface="Calibri" pitchFamily="34" charset="0"/>
                <a:cs typeface="Calibri" pitchFamily="34" charset="0"/>
              </a:rPr>
              <a:t>D = (P</a:t>
            </a:r>
            <a:r>
              <a:rPr lang="fr-CA" b="0" i="0" baseline="-2000" dirty="0">
                <a:solidFill>
                  <a:schemeClr val="tx1"/>
                </a:solidFill>
                <a:latin typeface="Calibri" pitchFamily="34" charset="0"/>
                <a:cs typeface="Calibri" pitchFamily="34" charset="0"/>
              </a:rPr>
              <a:t>1</a:t>
            </a:r>
            <a:r>
              <a:rPr lang="fr-CA" b="0" i="0" dirty="0">
                <a:solidFill>
                  <a:schemeClr val="tx1"/>
                </a:solidFill>
                <a:latin typeface="Calibri" pitchFamily="34" charset="0"/>
                <a:cs typeface="Calibri" pitchFamily="34" charset="0"/>
              </a:rPr>
              <a:t> - P</a:t>
            </a:r>
            <a:r>
              <a:rPr lang="fr-CA" b="0" i="0" baseline="-2000" dirty="0">
                <a:solidFill>
                  <a:schemeClr val="tx1"/>
                </a:solidFill>
                <a:latin typeface="Calibri" pitchFamily="34" charset="0"/>
                <a:cs typeface="Calibri" pitchFamily="34" charset="0"/>
              </a:rPr>
              <a:t>2</a:t>
            </a:r>
            <a:r>
              <a:rPr lang="fr-CA" b="0" i="0" dirty="0">
                <a:solidFill>
                  <a:schemeClr val="tx1"/>
                </a:solidFill>
                <a:latin typeface="Calibri" pitchFamily="34" charset="0"/>
                <a:cs typeface="Calibri" pitchFamily="34" charset="0"/>
              </a:rPr>
              <a:t>)/R   </a:t>
            </a:r>
            <a:r>
              <a:rPr lang="fr-CA" b="0" i="0" dirty="0">
                <a:solidFill>
                  <a:schemeClr val="tx1"/>
                </a:solidFill>
                <a:latin typeface="Calibri" pitchFamily="34" charset="0"/>
                <a:cs typeface="Calibri" pitchFamily="34" charset="0"/>
                <a:sym typeface="Wingdings 3" pitchFamily="18" charset="2"/>
              </a:rPr>
              <a:t>  </a:t>
            </a:r>
            <a:r>
              <a:rPr lang="fr-CA" i="0" dirty="0">
                <a:solidFill>
                  <a:schemeClr val="tx1"/>
                </a:solidFill>
                <a:latin typeface="Calibri" pitchFamily="34" charset="0"/>
                <a:cs typeface="Calibri" pitchFamily="34" charset="0"/>
                <a:sym typeface="Wingdings 3" pitchFamily="18" charset="2"/>
              </a:rPr>
              <a:t>(</a:t>
            </a:r>
            <a:r>
              <a:rPr lang="fr-CA" i="0" dirty="0">
                <a:solidFill>
                  <a:schemeClr val="tx1"/>
                </a:solidFill>
                <a:latin typeface="Calibri" pitchFamily="34" charset="0"/>
                <a:cs typeface="Calibri" pitchFamily="34" charset="0"/>
              </a:rPr>
              <a:t>P</a:t>
            </a:r>
            <a:r>
              <a:rPr lang="fr-CA" i="0" baseline="-2000" dirty="0">
                <a:solidFill>
                  <a:schemeClr val="tx1"/>
                </a:solidFill>
                <a:latin typeface="Calibri" pitchFamily="34" charset="0"/>
                <a:cs typeface="Calibri" pitchFamily="34" charset="0"/>
              </a:rPr>
              <a:t>1</a:t>
            </a:r>
            <a:r>
              <a:rPr lang="fr-CA" i="0" dirty="0">
                <a:solidFill>
                  <a:schemeClr val="tx1"/>
                </a:solidFill>
                <a:latin typeface="Calibri" pitchFamily="34" charset="0"/>
                <a:cs typeface="Calibri" pitchFamily="34" charset="0"/>
              </a:rPr>
              <a:t> - P</a:t>
            </a:r>
            <a:r>
              <a:rPr lang="fr-CA" i="0" baseline="-2000" dirty="0">
                <a:solidFill>
                  <a:schemeClr val="tx1"/>
                </a:solidFill>
                <a:latin typeface="Calibri" pitchFamily="34" charset="0"/>
                <a:cs typeface="Calibri" pitchFamily="34" charset="0"/>
              </a:rPr>
              <a:t>2</a:t>
            </a:r>
            <a:r>
              <a:rPr lang="fr-CA" i="0" dirty="0">
                <a:solidFill>
                  <a:schemeClr val="tx1"/>
                </a:solidFill>
                <a:latin typeface="Calibri" pitchFamily="34" charset="0"/>
                <a:cs typeface="Calibri" pitchFamily="34" charset="0"/>
              </a:rPr>
              <a:t>)</a:t>
            </a:r>
            <a:r>
              <a:rPr lang="fr-CA" i="0" baseline="-2000" dirty="0">
                <a:solidFill>
                  <a:schemeClr val="tx1"/>
                </a:solidFill>
                <a:latin typeface="Calibri" pitchFamily="34" charset="0"/>
                <a:cs typeface="Calibri" pitchFamily="34" charset="0"/>
              </a:rPr>
              <a:t> </a:t>
            </a:r>
            <a:r>
              <a:rPr lang="fr-CA" i="0" dirty="0">
                <a:solidFill>
                  <a:schemeClr val="tx1"/>
                </a:solidFill>
                <a:latin typeface="Calibri" pitchFamily="34" charset="0"/>
                <a:cs typeface="Calibri" pitchFamily="34" charset="0"/>
              </a:rPr>
              <a:t> = D x R</a:t>
            </a:r>
          </a:p>
          <a:p>
            <a:pPr>
              <a:lnSpc>
                <a:spcPct val="100000"/>
              </a:lnSpc>
              <a:spcBef>
                <a:spcPct val="50000"/>
              </a:spcBef>
              <a:buFontTx/>
              <a:buNone/>
            </a:pPr>
            <a:r>
              <a:rPr lang="fr-CA" b="0" i="0" u="sng" dirty="0">
                <a:solidFill>
                  <a:schemeClr val="tx1"/>
                </a:solidFill>
                <a:latin typeface="Calibri" pitchFamily="34" charset="0"/>
                <a:cs typeface="Calibri" pitchFamily="34" charset="0"/>
              </a:rPr>
              <a:t>Pour toute la circulation</a:t>
            </a:r>
            <a:r>
              <a:rPr lang="fr-CA" b="0" i="0" dirty="0">
                <a:solidFill>
                  <a:schemeClr val="tx1"/>
                </a:solidFill>
                <a:latin typeface="Calibri" pitchFamily="34" charset="0"/>
                <a:cs typeface="Calibri" pitchFamily="34" charset="0"/>
              </a:rPr>
              <a:t> :</a:t>
            </a:r>
          </a:p>
          <a:p>
            <a:pPr>
              <a:lnSpc>
                <a:spcPct val="100000"/>
              </a:lnSpc>
              <a:spcBef>
                <a:spcPts val="0"/>
              </a:spcBef>
              <a:buNone/>
            </a:pPr>
            <a:r>
              <a:rPr lang="fr-CA" b="0" i="0" dirty="0">
                <a:solidFill>
                  <a:schemeClr val="tx1"/>
                </a:solidFill>
                <a:latin typeface="Calibri" pitchFamily="34" charset="0"/>
                <a:cs typeface="Calibri" pitchFamily="34" charset="0"/>
              </a:rPr>
              <a:t>D = Débit cardiaque (DC)</a:t>
            </a:r>
          </a:p>
          <a:p>
            <a:pPr>
              <a:lnSpc>
                <a:spcPct val="100000"/>
              </a:lnSpc>
              <a:spcBef>
                <a:spcPts val="0"/>
              </a:spcBef>
              <a:buNone/>
            </a:pPr>
            <a:r>
              <a:rPr lang="fr-CA" b="0" i="0" dirty="0">
                <a:solidFill>
                  <a:schemeClr val="tx1"/>
                </a:solidFill>
                <a:latin typeface="Calibri" pitchFamily="34" charset="0"/>
                <a:cs typeface="Calibri" pitchFamily="34" charset="0"/>
              </a:rPr>
              <a:t>R = Résistance périphérique (RP)</a:t>
            </a:r>
          </a:p>
          <a:p>
            <a:pPr>
              <a:lnSpc>
                <a:spcPct val="100000"/>
              </a:lnSpc>
              <a:spcBef>
                <a:spcPts val="0"/>
              </a:spcBef>
              <a:buNone/>
            </a:pPr>
            <a:r>
              <a:rPr lang="fr-CA" b="0" i="0" dirty="0">
                <a:solidFill>
                  <a:schemeClr val="tx1"/>
                </a:solidFill>
                <a:latin typeface="Calibri" pitchFamily="34" charset="0"/>
                <a:cs typeface="Calibri" pitchFamily="34" charset="0"/>
              </a:rPr>
              <a:t>P</a:t>
            </a:r>
            <a:r>
              <a:rPr lang="fr-CA" b="0" i="0" baseline="-25000" dirty="0">
                <a:solidFill>
                  <a:schemeClr val="tx1"/>
                </a:solidFill>
                <a:latin typeface="Calibri" pitchFamily="34" charset="0"/>
                <a:cs typeface="Calibri" pitchFamily="34" charset="0"/>
              </a:rPr>
              <a:t>1</a:t>
            </a:r>
            <a:r>
              <a:rPr lang="fr-CA" b="0" i="0" dirty="0">
                <a:solidFill>
                  <a:schemeClr val="tx1"/>
                </a:solidFill>
                <a:latin typeface="Calibri" pitchFamily="34" charset="0"/>
                <a:cs typeface="Calibri" pitchFamily="34" charset="0"/>
              </a:rPr>
              <a:t> = Pression moyenne dans l’aorte </a:t>
            </a:r>
            <a:r>
              <a:rPr lang="fr-CA" b="0" i="0" dirty="0">
                <a:solidFill>
                  <a:schemeClr val="tx1"/>
                </a:solidFill>
                <a:latin typeface="Calibri" pitchFamily="34" charset="0"/>
                <a:cs typeface="Calibri" pitchFamily="34" charset="0"/>
                <a:sym typeface="Symbol"/>
              </a:rPr>
              <a:t> PAM</a:t>
            </a:r>
          </a:p>
          <a:p>
            <a:pPr>
              <a:lnSpc>
                <a:spcPct val="100000"/>
              </a:lnSpc>
              <a:spcBef>
                <a:spcPts val="0"/>
              </a:spcBef>
              <a:buNone/>
            </a:pPr>
            <a:r>
              <a:rPr lang="fr-CA" b="0" i="0" dirty="0">
                <a:solidFill>
                  <a:schemeClr val="tx1"/>
                </a:solidFill>
                <a:latin typeface="Calibri" pitchFamily="34" charset="0"/>
                <a:cs typeface="Calibri" pitchFamily="34" charset="0"/>
              </a:rPr>
              <a:t>P</a:t>
            </a:r>
            <a:r>
              <a:rPr lang="fr-CA" b="0" i="0" baseline="-25000" dirty="0">
                <a:solidFill>
                  <a:schemeClr val="tx1"/>
                </a:solidFill>
                <a:latin typeface="Calibri" pitchFamily="34" charset="0"/>
                <a:cs typeface="Calibri" pitchFamily="34" charset="0"/>
              </a:rPr>
              <a:t>2</a:t>
            </a:r>
            <a:r>
              <a:rPr lang="fr-CA" b="0" i="0" dirty="0">
                <a:solidFill>
                  <a:schemeClr val="tx1"/>
                </a:solidFill>
                <a:latin typeface="Calibri" pitchFamily="34" charset="0"/>
                <a:cs typeface="Calibri" pitchFamily="34" charset="0"/>
              </a:rPr>
              <a:t> = Pression dans les veines caves (</a:t>
            </a:r>
            <a:r>
              <a:rPr lang="fr-CA" b="0" i="0" dirty="0" err="1">
                <a:solidFill>
                  <a:schemeClr val="tx1"/>
                </a:solidFill>
                <a:latin typeface="Calibri" pitchFamily="34" charset="0"/>
                <a:cs typeface="Calibri" pitchFamily="34" charset="0"/>
              </a:rPr>
              <a:t>P</a:t>
            </a:r>
            <a:r>
              <a:rPr lang="fr-CA" b="0" baseline="-25000" dirty="0" err="1">
                <a:solidFill>
                  <a:schemeClr val="tx1"/>
                </a:solidFill>
                <a:latin typeface="Calibri" pitchFamily="34" charset="0"/>
                <a:cs typeface="Calibri" pitchFamily="34" charset="0"/>
              </a:rPr>
              <a:t>veine</a:t>
            </a:r>
            <a:r>
              <a:rPr lang="fr-CA" b="0" i="0" dirty="0">
                <a:solidFill>
                  <a:schemeClr val="tx1"/>
                </a:solidFill>
                <a:latin typeface="Calibri" pitchFamily="34" charset="0"/>
                <a:cs typeface="Calibri" pitchFamily="34" charset="0"/>
              </a:rPr>
              <a:t>) </a:t>
            </a:r>
            <a:r>
              <a:rPr lang="fr-CA" b="0" i="0" dirty="0">
                <a:solidFill>
                  <a:schemeClr val="tx1"/>
                </a:solidFill>
                <a:latin typeface="Calibri" pitchFamily="34" charset="0"/>
                <a:cs typeface="Calibri" pitchFamily="34" charset="0"/>
                <a:sym typeface="Symbol"/>
              </a:rPr>
              <a:t> 0</a:t>
            </a:r>
          </a:p>
          <a:p>
            <a:pPr>
              <a:lnSpc>
                <a:spcPct val="100000"/>
              </a:lnSpc>
              <a:spcBef>
                <a:spcPts val="300"/>
              </a:spcBef>
              <a:buNone/>
            </a:pPr>
            <a:r>
              <a:rPr lang="fr-CA" b="0" i="0" dirty="0">
                <a:solidFill>
                  <a:schemeClr val="tx1"/>
                </a:solidFill>
                <a:latin typeface="Calibri" pitchFamily="34" charset="0"/>
                <a:cs typeface="Calibri" pitchFamily="34" charset="0"/>
                <a:sym typeface="Wingdings 3" pitchFamily="18" charset="2"/>
              </a:rPr>
              <a:t>  </a:t>
            </a:r>
            <a:r>
              <a:rPr lang="fr-CA" i="0" dirty="0">
                <a:solidFill>
                  <a:schemeClr val="tx1"/>
                </a:solidFill>
                <a:latin typeface="Calibri" pitchFamily="34" charset="0"/>
                <a:cs typeface="Calibri" pitchFamily="34" charset="0"/>
                <a:sym typeface="Wingdings 3" pitchFamily="18" charset="2"/>
              </a:rPr>
              <a:t>(</a:t>
            </a:r>
            <a:r>
              <a:rPr lang="fr-CA" i="0" dirty="0">
                <a:solidFill>
                  <a:schemeClr val="tx1"/>
                </a:solidFill>
                <a:latin typeface="Calibri" pitchFamily="34" charset="0"/>
                <a:cs typeface="Calibri" pitchFamily="34" charset="0"/>
              </a:rPr>
              <a:t>P</a:t>
            </a:r>
            <a:r>
              <a:rPr lang="fr-CA" i="0" baseline="-2000" dirty="0">
                <a:solidFill>
                  <a:schemeClr val="tx1"/>
                </a:solidFill>
                <a:latin typeface="Calibri" pitchFamily="34" charset="0"/>
                <a:cs typeface="Calibri" pitchFamily="34" charset="0"/>
              </a:rPr>
              <a:t>1</a:t>
            </a:r>
            <a:r>
              <a:rPr lang="fr-CA" i="0" dirty="0">
                <a:solidFill>
                  <a:schemeClr val="tx1"/>
                </a:solidFill>
                <a:latin typeface="Calibri" pitchFamily="34" charset="0"/>
                <a:cs typeface="Calibri" pitchFamily="34" charset="0"/>
              </a:rPr>
              <a:t> - P</a:t>
            </a:r>
            <a:r>
              <a:rPr lang="fr-CA" i="0" baseline="-2000" dirty="0">
                <a:solidFill>
                  <a:schemeClr val="tx1"/>
                </a:solidFill>
                <a:latin typeface="Calibri" pitchFamily="34" charset="0"/>
                <a:cs typeface="Calibri" pitchFamily="34" charset="0"/>
              </a:rPr>
              <a:t>2</a:t>
            </a:r>
            <a:r>
              <a:rPr lang="fr-CA" i="0" dirty="0">
                <a:solidFill>
                  <a:schemeClr val="tx1"/>
                </a:solidFill>
                <a:latin typeface="Calibri" pitchFamily="34" charset="0"/>
                <a:cs typeface="Calibri" pitchFamily="34" charset="0"/>
              </a:rPr>
              <a:t>)</a:t>
            </a:r>
            <a:r>
              <a:rPr lang="fr-CA" i="0" baseline="-2000" dirty="0">
                <a:solidFill>
                  <a:schemeClr val="tx1"/>
                </a:solidFill>
                <a:latin typeface="Calibri" pitchFamily="34" charset="0"/>
                <a:cs typeface="Calibri" pitchFamily="34" charset="0"/>
              </a:rPr>
              <a:t> </a:t>
            </a:r>
            <a:r>
              <a:rPr lang="fr-CA" i="0" dirty="0">
                <a:solidFill>
                  <a:schemeClr val="tx1"/>
                </a:solidFill>
                <a:latin typeface="Calibri" pitchFamily="34" charset="0"/>
                <a:cs typeface="Calibri" pitchFamily="34" charset="0"/>
              </a:rPr>
              <a:t> = PAM = DC x RP</a:t>
            </a:r>
          </a:p>
        </p:txBody>
      </p:sp>
      <p:sp>
        <p:nvSpPr>
          <p:cNvPr id="16" name="Rectangle 2"/>
          <p:cNvSpPr>
            <a:spLocks noChangeArrowheads="1"/>
          </p:cNvSpPr>
          <p:nvPr/>
        </p:nvSpPr>
        <p:spPr bwMode="auto">
          <a:xfrm>
            <a:off x="228599" y="649668"/>
            <a:ext cx="5400473" cy="400110"/>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6.3.8.1	Démontrer la relation </a:t>
            </a:r>
            <a:r>
              <a:rPr lang="fr-CA" sz="2000" i="0" dirty="0">
                <a:solidFill>
                  <a:srgbClr val="0000FF"/>
                </a:solidFill>
                <a:latin typeface="Arial" charset="0"/>
              </a:rPr>
              <a:t>PAM = DC x RP</a:t>
            </a:r>
          </a:p>
        </p:txBody>
      </p:sp>
      <p:pic>
        <p:nvPicPr>
          <p:cNvPr id="7" name="Picture 6" descr="Diagram&#10;&#10;Description automatically generated">
            <a:extLst>
              <a:ext uri="{FF2B5EF4-FFF2-40B4-BE49-F238E27FC236}">
                <a16:creationId xmlns:a16="http://schemas.microsoft.com/office/drawing/2014/main" id="{20788280-6BBA-46CC-AE8C-7069BB719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792355"/>
            <a:ext cx="3331820" cy="4436760"/>
          </a:xfrm>
          <a:prstGeom prst="rect">
            <a:avLst/>
          </a:prstGeom>
        </p:spPr>
      </p:pic>
      <p:sp>
        <p:nvSpPr>
          <p:cNvPr id="2052" name="Text Box 12"/>
          <p:cNvSpPr txBox="1">
            <a:spLocks noChangeArrowheads="1"/>
          </p:cNvSpPr>
          <p:nvPr/>
        </p:nvSpPr>
        <p:spPr bwMode="auto">
          <a:xfrm>
            <a:off x="816739" y="1154240"/>
            <a:ext cx="7510522" cy="638115"/>
          </a:xfrm>
          <a:prstGeom prst="rect">
            <a:avLst/>
          </a:prstGeom>
          <a:solidFill>
            <a:srgbClr val="FFFFCC"/>
          </a:solidFill>
          <a:ln w="9525" algn="ctr">
            <a:solidFill>
              <a:srgbClr val="0000FF"/>
            </a:solidFill>
            <a:miter lim="800000"/>
            <a:headEnd/>
            <a:tailEnd/>
          </a:ln>
          <a:effectLst/>
        </p:spPr>
        <p:txBody>
          <a:bodyPr wrap="square" tIns="82800" bIns="82800" anchor="b" anchorCtr="0">
            <a:spAutoFit/>
          </a:bodyPr>
          <a:lstStyle>
            <a:lvl1pPr marL="342900" indent="-342900">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spcBef>
                <a:spcPts val="0"/>
              </a:spcBef>
              <a:buFontTx/>
              <a:buNone/>
            </a:pPr>
            <a:r>
              <a:rPr lang="fr-CA" sz="1600" dirty="0">
                <a:solidFill>
                  <a:schemeClr val="tx1"/>
                </a:solidFill>
                <a:latin typeface="Arial" charset="0"/>
              </a:rPr>
              <a:t>Pression artérielle moyenne = Débit cardiaque x Résistance périphérique</a:t>
            </a:r>
          </a:p>
          <a:p>
            <a:pPr marL="0" indent="0">
              <a:spcBef>
                <a:spcPts val="600"/>
              </a:spcBef>
              <a:buFontTx/>
              <a:buNone/>
            </a:pPr>
            <a:r>
              <a:rPr lang="fr-CA" sz="1600" dirty="0">
                <a:solidFill>
                  <a:schemeClr val="tx1"/>
                </a:solidFill>
                <a:latin typeface="Arial" charset="0"/>
              </a:rPr>
              <a:t>                                        PAM = DC x RP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25669" y="1600200"/>
            <a:ext cx="8274089" cy="421653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6700" indent="-266700">
              <a:defRPr b="1" i="1">
                <a:solidFill>
                  <a:srgbClr val="333399"/>
                </a:solidFill>
                <a:latin typeface="Times New Roman" pitchFamily="18" charset="0"/>
              </a:defRPr>
            </a:lvl1pPr>
            <a:lvl2pPr marL="623888" indent="-177800">
              <a:defRPr b="1" i="1">
                <a:solidFill>
                  <a:srgbClr val="333399"/>
                </a:solidFill>
                <a:latin typeface="Times New Roman" pitchFamily="18" charset="0"/>
              </a:defRPr>
            </a:lvl2pPr>
            <a:lvl3pPr marL="987425" indent="-18415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50000"/>
              </a:spcBef>
              <a:buFont typeface="Wingdings" panose="05000000000000000000" pitchFamily="2" charset="2"/>
              <a:buChar char="Ø"/>
            </a:pPr>
            <a:r>
              <a:rPr lang="fr-FR" sz="1600" b="0" i="0" dirty="0">
                <a:solidFill>
                  <a:schemeClr val="tx1"/>
                </a:solidFill>
                <a:latin typeface="Arial" charset="0"/>
              </a:rPr>
              <a:t>Plusieurs mécanismes contrôlent la pression artérielle pour assurer en tout temps une irrigation adéquate des tissus.</a:t>
            </a:r>
          </a:p>
          <a:p>
            <a:pPr>
              <a:lnSpc>
                <a:spcPct val="100000"/>
              </a:lnSpc>
              <a:spcBef>
                <a:spcPct val="25000"/>
              </a:spcBef>
              <a:buFont typeface="Wingdings" panose="05000000000000000000" pitchFamily="2" charset="2"/>
              <a:buChar char="Ø"/>
            </a:pPr>
            <a:r>
              <a:rPr lang="fr-FR" sz="1600" b="0" i="0" dirty="0">
                <a:solidFill>
                  <a:schemeClr val="tx1"/>
                </a:solidFill>
                <a:latin typeface="Arial" charset="0"/>
              </a:rPr>
              <a:t>Principaux facteurs qui influencent la </a:t>
            </a:r>
            <a:r>
              <a:rPr lang="fr-FR" sz="1600" i="0" dirty="0">
                <a:solidFill>
                  <a:schemeClr val="tx1"/>
                </a:solidFill>
                <a:latin typeface="Arial" charset="0"/>
              </a:rPr>
              <a:t>pression artérielle </a:t>
            </a:r>
            <a:r>
              <a:rPr lang="fr-FR" sz="1600" b="0" i="0" dirty="0">
                <a:solidFill>
                  <a:schemeClr val="tx1"/>
                </a:solidFill>
                <a:latin typeface="Arial" charset="0"/>
              </a:rPr>
              <a:t>:</a:t>
            </a:r>
          </a:p>
          <a:p>
            <a:pPr marL="625475" lvl="1" indent="-360363">
              <a:lnSpc>
                <a:spcPct val="100000"/>
              </a:lnSpc>
              <a:spcBef>
                <a:spcPts val="200"/>
              </a:spcBef>
              <a:buFontTx/>
              <a:buAutoNum type="romanLcParenR"/>
            </a:pPr>
            <a:r>
              <a:rPr lang="fr-FR" sz="1600" i="0" dirty="0">
                <a:solidFill>
                  <a:schemeClr val="tx1"/>
                </a:solidFill>
                <a:latin typeface="Arial" charset="0"/>
              </a:rPr>
              <a:t>Débit cardiaque (DC)</a:t>
            </a:r>
          </a:p>
          <a:p>
            <a:pPr marL="625475" lvl="1" indent="-360363">
              <a:lnSpc>
                <a:spcPct val="100000"/>
              </a:lnSpc>
              <a:spcBef>
                <a:spcPts val="200"/>
              </a:spcBef>
              <a:buFontTx/>
              <a:buAutoNum type="romanLcParenR"/>
            </a:pPr>
            <a:r>
              <a:rPr lang="fr-FR" sz="1600" i="0" dirty="0">
                <a:solidFill>
                  <a:schemeClr val="tx1"/>
                </a:solidFill>
                <a:latin typeface="Arial" charset="0"/>
              </a:rPr>
              <a:t>Résistance périphérique (RP)</a:t>
            </a:r>
          </a:p>
          <a:p>
            <a:pPr marL="625475" lvl="1" indent="-360363">
              <a:lnSpc>
                <a:spcPct val="100000"/>
              </a:lnSpc>
              <a:spcBef>
                <a:spcPts val="200"/>
              </a:spcBef>
              <a:buFontTx/>
              <a:buAutoNum type="romanLcParenR"/>
            </a:pPr>
            <a:r>
              <a:rPr lang="fr-FR" sz="1600" i="0" dirty="0">
                <a:solidFill>
                  <a:schemeClr val="tx1"/>
                </a:solidFill>
                <a:latin typeface="Arial" charset="0"/>
              </a:rPr>
              <a:t>Volume sanguin</a:t>
            </a:r>
            <a:endParaRPr lang="fr-FR" sz="1600" dirty="0">
              <a:solidFill>
                <a:schemeClr val="tx1"/>
              </a:solidFill>
              <a:latin typeface="Arial" charset="0"/>
            </a:endParaRPr>
          </a:p>
          <a:p>
            <a:pPr marL="622300" indent="-358775">
              <a:lnSpc>
                <a:spcPct val="100000"/>
              </a:lnSpc>
              <a:spcBef>
                <a:spcPts val="1800"/>
              </a:spcBef>
              <a:buFontTx/>
              <a:buNone/>
            </a:pPr>
            <a:r>
              <a:rPr lang="fr-FR" sz="1600" b="0" i="0" dirty="0">
                <a:solidFill>
                  <a:schemeClr val="tx1"/>
                </a:solidFill>
                <a:latin typeface="Arial" charset="0"/>
              </a:rPr>
              <a:t>i)	Facteurs de contrôle du DC</a:t>
            </a:r>
            <a:r>
              <a:rPr lang="fr-FR" sz="1600" i="0" dirty="0">
                <a:solidFill>
                  <a:srgbClr val="008080"/>
                </a:solidFill>
                <a:latin typeface="Arial" charset="0"/>
              </a:rPr>
              <a:t> </a:t>
            </a:r>
            <a:r>
              <a:rPr lang="fr-FR" sz="1600" b="0" i="0" dirty="0">
                <a:solidFill>
                  <a:schemeClr val="tx1"/>
                </a:solidFill>
                <a:latin typeface="Arial" charset="0"/>
              </a:rPr>
              <a:t>?</a:t>
            </a:r>
          </a:p>
          <a:p>
            <a:pPr marL="803275" lvl="2" indent="-180975">
              <a:lnSpc>
                <a:spcPct val="100000"/>
              </a:lnSpc>
              <a:spcBef>
                <a:spcPct val="0"/>
              </a:spcBef>
              <a:buFont typeface="Arial" pitchFamily="34" charset="0"/>
              <a:buChar char="−"/>
            </a:pPr>
            <a:r>
              <a:rPr lang="fr-FR" sz="1600" i="0" dirty="0">
                <a:solidFill>
                  <a:schemeClr val="tx1"/>
                </a:solidFill>
                <a:latin typeface="Arial" charset="0"/>
              </a:rPr>
              <a:t>FC</a:t>
            </a:r>
            <a:r>
              <a:rPr lang="fr-FR" sz="1600" b="0" i="0" dirty="0">
                <a:solidFill>
                  <a:schemeClr val="tx1"/>
                </a:solidFill>
                <a:latin typeface="Arial" charset="0"/>
              </a:rPr>
              <a:t> (facteurs nerveux &amp; hormonaux)</a:t>
            </a:r>
          </a:p>
          <a:p>
            <a:pPr marL="803275" lvl="2" indent="-180975">
              <a:lnSpc>
                <a:spcPct val="100000"/>
              </a:lnSpc>
              <a:spcBef>
                <a:spcPct val="0"/>
              </a:spcBef>
              <a:buFont typeface="Arial" pitchFamily="34" charset="0"/>
              <a:buChar char="−"/>
            </a:pPr>
            <a:r>
              <a:rPr lang="fr-FR" sz="1600" i="0" dirty="0">
                <a:solidFill>
                  <a:schemeClr val="tx1"/>
                </a:solidFill>
                <a:latin typeface="Arial" charset="0"/>
              </a:rPr>
              <a:t>VS</a:t>
            </a:r>
            <a:r>
              <a:rPr lang="fr-FR" sz="1600" b="0" i="0" dirty="0">
                <a:solidFill>
                  <a:schemeClr val="tx1"/>
                </a:solidFill>
                <a:latin typeface="Arial" charset="0"/>
              </a:rPr>
              <a:t> (</a:t>
            </a:r>
            <a:r>
              <a:rPr lang="fr-FR" sz="1600" b="0" dirty="0">
                <a:solidFill>
                  <a:schemeClr val="tx1"/>
                </a:solidFill>
                <a:latin typeface="Arial" charset="0"/>
              </a:rPr>
              <a:t>retour veineux</a:t>
            </a:r>
            <a:r>
              <a:rPr lang="fr-FR" sz="1600" b="0" i="0" dirty="0">
                <a:solidFill>
                  <a:schemeClr val="tx1"/>
                </a:solidFill>
                <a:latin typeface="Arial" charset="0"/>
              </a:rPr>
              <a:t>, facteurs nerveux &amp; hormonaux) </a:t>
            </a:r>
          </a:p>
          <a:p>
            <a:pPr marL="622300" indent="-358775">
              <a:lnSpc>
                <a:spcPct val="100000"/>
              </a:lnSpc>
              <a:spcBef>
                <a:spcPts val="1200"/>
              </a:spcBef>
              <a:buFontTx/>
              <a:buNone/>
            </a:pPr>
            <a:r>
              <a:rPr lang="fr-FR" sz="1600" b="0" i="0" dirty="0">
                <a:solidFill>
                  <a:schemeClr val="tx1"/>
                </a:solidFill>
                <a:latin typeface="Arial" charset="0"/>
              </a:rPr>
              <a:t>ii)	Contrôle de la</a:t>
            </a:r>
            <a:r>
              <a:rPr lang="fr-FR" sz="1600" i="0" dirty="0">
                <a:solidFill>
                  <a:schemeClr val="tx1"/>
                </a:solidFill>
                <a:latin typeface="Arial" charset="0"/>
              </a:rPr>
              <a:t> </a:t>
            </a:r>
            <a:r>
              <a:rPr lang="fr-FR" sz="1600" b="0" i="0" dirty="0">
                <a:solidFill>
                  <a:schemeClr val="tx1"/>
                </a:solidFill>
                <a:latin typeface="Arial" charset="0"/>
              </a:rPr>
              <a:t>RP</a:t>
            </a:r>
            <a:r>
              <a:rPr lang="fr-FR" sz="1600" i="0" dirty="0">
                <a:solidFill>
                  <a:schemeClr val="tx1"/>
                </a:solidFill>
                <a:latin typeface="Arial" charset="0"/>
              </a:rPr>
              <a:t> </a:t>
            </a:r>
            <a:r>
              <a:rPr lang="fr-FR" sz="1600" b="0" i="0" dirty="0">
                <a:solidFill>
                  <a:schemeClr val="tx1"/>
                </a:solidFill>
                <a:latin typeface="Arial" charset="0"/>
              </a:rPr>
              <a:t>?</a:t>
            </a:r>
          </a:p>
          <a:p>
            <a:pPr marL="628650" lvl="2" indent="-1588">
              <a:lnSpc>
                <a:spcPct val="100000"/>
              </a:lnSpc>
              <a:spcBef>
                <a:spcPct val="0"/>
              </a:spcBef>
              <a:buNone/>
            </a:pPr>
            <a:r>
              <a:rPr lang="fr-FR" sz="1600" b="0" i="0" dirty="0">
                <a:solidFill>
                  <a:schemeClr val="tx1"/>
                </a:solidFill>
                <a:latin typeface="Arial" charset="0"/>
              </a:rPr>
              <a:t>Via le </a:t>
            </a:r>
            <a:r>
              <a:rPr lang="fr-FR" sz="1600" i="0" dirty="0">
                <a:solidFill>
                  <a:schemeClr val="tx1"/>
                </a:solidFill>
                <a:latin typeface="Arial" charset="0"/>
              </a:rPr>
              <a:t>diamètre des vaisseaux </a:t>
            </a:r>
            <a:r>
              <a:rPr lang="fr-FR" sz="1600" b="0" i="0" dirty="0">
                <a:solidFill>
                  <a:schemeClr val="tx1"/>
                </a:solidFill>
                <a:latin typeface="Arial" charset="0"/>
              </a:rPr>
              <a:t>(facteurs nerveux &amp; hormonaux)</a:t>
            </a:r>
            <a:endParaRPr lang="fr-FR" sz="1600" i="0" dirty="0">
              <a:solidFill>
                <a:schemeClr val="tx1"/>
              </a:solidFill>
              <a:latin typeface="Arial" charset="0"/>
            </a:endParaRPr>
          </a:p>
          <a:p>
            <a:pPr marL="622300" indent="-358775">
              <a:lnSpc>
                <a:spcPct val="100000"/>
              </a:lnSpc>
              <a:spcBef>
                <a:spcPts val="1200"/>
              </a:spcBef>
              <a:buFontTx/>
              <a:buNone/>
            </a:pPr>
            <a:r>
              <a:rPr lang="fr-FR" sz="1600" b="0" i="0" dirty="0">
                <a:solidFill>
                  <a:schemeClr val="tx1"/>
                </a:solidFill>
                <a:latin typeface="Arial" charset="0"/>
              </a:rPr>
              <a:t>iii)	En quoi le </a:t>
            </a:r>
            <a:r>
              <a:rPr lang="fr-FR" sz="1600" i="0" dirty="0">
                <a:solidFill>
                  <a:schemeClr val="tx1"/>
                </a:solidFill>
                <a:latin typeface="Arial" charset="0"/>
              </a:rPr>
              <a:t>volume sanguin </a:t>
            </a:r>
            <a:r>
              <a:rPr lang="fr-FR" sz="1600" b="0" i="0" dirty="0">
                <a:solidFill>
                  <a:schemeClr val="tx1"/>
                </a:solidFill>
                <a:latin typeface="Arial" charset="0"/>
              </a:rPr>
              <a:t>influence-t-il la pression artérielle ?</a:t>
            </a:r>
          </a:p>
          <a:p>
            <a:pPr marL="628650" lvl="2" indent="-1588">
              <a:lnSpc>
                <a:spcPct val="100000"/>
              </a:lnSpc>
              <a:spcBef>
                <a:spcPct val="0"/>
              </a:spcBef>
              <a:buNone/>
            </a:pPr>
            <a:r>
              <a:rPr lang="fr-FR" sz="1600" b="0" i="0" dirty="0">
                <a:solidFill>
                  <a:schemeClr val="tx1"/>
                </a:solidFill>
                <a:latin typeface="Arial" charset="0"/>
              </a:rPr>
              <a:t>En affectant le </a:t>
            </a:r>
            <a:r>
              <a:rPr lang="fr-FR" sz="1600" dirty="0">
                <a:solidFill>
                  <a:schemeClr val="tx1"/>
                </a:solidFill>
                <a:latin typeface="Arial" charset="0"/>
              </a:rPr>
              <a:t>retour</a:t>
            </a:r>
            <a:r>
              <a:rPr lang="fr-FR" sz="1600" i="0" dirty="0">
                <a:solidFill>
                  <a:schemeClr val="tx1"/>
                </a:solidFill>
                <a:latin typeface="Arial" charset="0"/>
              </a:rPr>
              <a:t> veineux </a:t>
            </a:r>
            <a:r>
              <a:rPr lang="fr-FR" sz="1600" b="0" i="0" dirty="0">
                <a:solidFill>
                  <a:schemeClr val="tx1"/>
                </a:solidFill>
                <a:latin typeface="Arial" charset="0"/>
              </a:rPr>
              <a:t>(i.e. quantité de sang qui retourne au cœur) :</a:t>
            </a:r>
          </a:p>
          <a:p>
            <a:pPr marL="622300" lvl="2" indent="0">
              <a:lnSpc>
                <a:spcPct val="100000"/>
              </a:lnSpc>
              <a:spcBef>
                <a:spcPct val="0"/>
              </a:spcBef>
              <a:buFont typeface="Arial" charset="0"/>
              <a:buNone/>
            </a:pPr>
            <a:r>
              <a:rPr lang="fr-FR" sz="1600" b="0" i="0" dirty="0">
                <a:solidFill>
                  <a:schemeClr val="tx1"/>
                </a:solidFill>
                <a:latin typeface="Arial" charset="0"/>
                <a:sym typeface="Symbol" pitchFamily="18" charset="2"/>
              </a:rPr>
              <a:t> Volume sanguin   Retour veineux   précharge   VS   DC</a:t>
            </a:r>
          </a:p>
        </p:txBody>
      </p:sp>
      <p:sp>
        <p:nvSpPr>
          <p:cNvPr id="4" name="Text Box 12"/>
          <p:cNvSpPr txBox="1">
            <a:spLocks noChangeArrowheads="1"/>
          </p:cNvSpPr>
          <p:nvPr/>
        </p:nvSpPr>
        <p:spPr bwMode="auto">
          <a:xfrm>
            <a:off x="425669" y="990600"/>
            <a:ext cx="8216462" cy="388816"/>
          </a:xfrm>
          <a:prstGeom prst="rect">
            <a:avLst/>
          </a:prstGeom>
          <a:solidFill>
            <a:srgbClr val="FFFFCC"/>
          </a:solidFill>
          <a:ln w="9525" algn="ctr">
            <a:solidFill>
              <a:srgbClr val="0000FF"/>
            </a:solidFill>
            <a:miter lim="800000"/>
            <a:headEnd/>
            <a:tailEnd/>
          </a:ln>
          <a:effectLst/>
        </p:spPr>
        <p:txBody>
          <a:bodyPr wrap="square" tIns="82800" bIns="82800" anchor="b" anchorCtr="0">
            <a:spAutoFit/>
          </a:bodyPr>
          <a:lstStyle>
            <a:lvl1pPr marL="342900" indent="-342900">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gn="ctr">
              <a:spcBef>
                <a:spcPts val="0"/>
              </a:spcBef>
              <a:buFontTx/>
              <a:buNone/>
            </a:pPr>
            <a:r>
              <a:rPr lang="fr-CA" dirty="0">
                <a:solidFill>
                  <a:schemeClr val="tx1"/>
                </a:solidFill>
                <a:latin typeface="Arial" charset="0"/>
              </a:rPr>
              <a:t>Pression artérielle moyenne = Débit cardiaque x Résistance périphérique</a:t>
            </a:r>
          </a:p>
        </p:txBody>
      </p:sp>
      <p:sp>
        <p:nvSpPr>
          <p:cNvPr id="5" name="Rectangle 2"/>
          <p:cNvSpPr>
            <a:spLocks noChangeArrowheads="1"/>
          </p:cNvSpPr>
          <p:nvPr/>
        </p:nvSpPr>
        <p:spPr bwMode="auto">
          <a:xfrm>
            <a:off x="228600" y="228600"/>
            <a:ext cx="8610600" cy="707886"/>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6.3.8.2	Résumé des principaux facteurs qui permettent le contrôle de la pression artérielle</a:t>
            </a:r>
            <a:endParaRPr lang="fr-CA" sz="2000" i="0" dirty="0">
              <a:solidFill>
                <a:srgbClr val="0000FF"/>
              </a:solidFill>
              <a:latin typeface="Arial" charset="0"/>
            </a:endParaRPr>
          </a:p>
        </p:txBody>
      </p:sp>
    </p:spTree>
    <p:extLst>
      <p:ext uri="{BB962C8B-B14F-4D97-AF65-F5344CB8AC3E}">
        <p14:creationId xmlns:p14="http://schemas.microsoft.com/office/powerpoint/2010/main" val="199239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5"/>
          <p:cNvSpPr txBox="1">
            <a:spLocks noChangeArrowheads="1"/>
          </p:cNvSpPr>
          <p:nvPr/>
        </p:nvSpPr>
        <p:spPr bwMode="auto">
          <a:xfrm>
            <a:off x="3276600" y="3825388"/>
            <a:ext cx="2039533" cy="474994"/>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nchorCtr="0">
            <a:spAutoFit/>
          </a:bodyPr>
          <a:lstStyle>
            <a:lvl1pPr marL="342900" indent="-342900">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ts val="0"/>
              </a:spcBef>
              <a:buFontTx/>
              <a:buNone/>
            </a:pPr>
            <a:r>
              <a:rPr lang="fr-CA" sz="2000" dirty="0">
                <a:solidFill>
                  <a:srgbClr val="0000CC"/>
                </a:solidFill>
                <a:latin typeface="Arial" charset="0"/>
              </a:rPr>
              <a:t>PAM = DC x RP</a:t>
            </a:r>
          </a:p>
        </p:txBody>
      </p:sp>
      <p:pic>
        <p:nvPicPr>
          <p:cNvPr id="26" name="Content Placeholder 1">
            <a:extLst>
              <a:ext uri="{FF2B5EF4-FFF2-40B4-BE49-F238E27FC236}">
                <a16:creationId xmlns:a16="http://schemas.microsoft.com/office/drawing/2014/main" id="{91D4DF1A-57DA-4191-8304-7287A4D95FD0}"/>
              </a:ext>
            </a:extLst>
          </p:cNvPr>
          <p:cNvPicPr>
            <a:picLocks noChangeAspect="1"/>
          </p:cNvPicPr>
          <p:nvPr/>
        </p:nvPicPr>
        <p:blipFill rotWithShape="1">
          <a:blip r:embed="rId2">
            <a:extLst>
              <a:ext uri="{28A0092B-C50C-407E-A947-70E740481C1C}">
                <a14:useLocalDpi xmlns:a14="http://schemas.microsoft.com/office/drawing/2010/main" val="0"/>
              </a:ext>
            </a:extLst>
          </a:blip>
          <a:srcRect b="25387"/>
          <a:stretch/>
        </p:blipFill>
        <p:spPr>
          <a:xfrm>
            <a:off x="133913" y="457200"/>
            <a:ext cx="8876173" cy="3063875"/>
          </a:xfrm>
          <a:prstGeom prst="rect">
            <a:avLst/>
          </a:prstGeom>
        </p:spPr>
      </p:pic>
      <p:sp>
        <p:nvSpPr>
          <p:cNvPr id="3076" name="Text Box 6"/>
          <p:cNvSpPr txBox="1">
            <a:spLocks noChangeArrowheads="1"/>
          </p:cNvSpPr>
          <p:nvPr/>
        </p:nvSpPr>
        <p:spPr bwMode="auto">
          <a:xfrm>
            <a:off x="7696200" y="3171825"/>
            <a:ext cx="1066800" cy="25717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8000" bIns="18000">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gn="ctr">
              <a:lnSpc>
                <a:spcPct val="100000"/>
              </a:lnSpc>
              <a:spcBef>
                <a:spcPct val="50000"/>
              </a:spcBef>
              <a:buFontTx/>
              <a:buNone/>
            </a:pPr>
            <a:r>
              <a:rPr lang="en-US" sz="1400" b="0" i="0" dirty="0">
                <a:latin typeface="Arial" charset="0"/>
              </a:rPr>
              <a:t>Fig. 19.10</a:t>
            </a:r>
            <a:endParaRPr lang="en-CA" sz="1400" b="0" i="0" dirty="0">
              <a:latin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228600" y="269792"/>
            <a:ext cx="8686800" cy="430887"/>
          </a:xfrm>
          <a:prstGeom prst="rect">
            <a:avLst/>
          </a:prstGeom>
          <a:noFill/>
          <a:ln w="9525">
            <a:noFill/>
            <a:miter lim="800000"/>
            <a:headEnd/>
            <a:tailEnd/>
          </a:ln>
          <a:effectLst/>
        </p:spPr>
        <p:txBody>
          <a:bodyPr tIns="0" bIns="0">
            <a:spAutoFit/>
          </a:bodyPr>
          <a:lstStyle/>
          <a:p>
            <a:pPr marL="360363" indent="-360363">
              <a:lnSpc>
                <a:spcPct val="100000"/>
              </a:lnSpc>
              <a:spcBef>
                <a:spcPct val="25000"/>
              </a:spcBef>
              <a:buFontTx/>
              <a:buNone/>
            </a:pPr>
            <a:r>
              <a:rPr lang="fr-CA" sz="2800" i="0" dirty="0">
                <a:solidFill>
                  <a:srgbClr val="0000CC"/>
                </a:solidFill>
                <a:latin typeface="Arial" charset="0"/>
              </a:rPr>
              <a:t>6.3  Vaisseaux sanguins et hémodynamique</a:t>
            </a:r>
            <a:endParaRPr lang="fr-CA" sz="2800" b="0" i="0" dirty="0">
              <a:solidFill>
                <a:srgbClr val="0000CC"/>
              </a:solidFill>
              <a:latin typeface="Arial" charset="0"/>
            </a:endParaRPr>
          </a:p>
        </p:txBody>
      </p:sp>
      <p:sp>
        <p:nvSpPr>
          <p:cNvPr id="4" name="Rectangle 9"/>
          <p:cNvSpPr>
            <a:spLocks noChangeArrowheads="1"/>
          </p:cNvSpPr>
          <p:nvPr/>
        </p:nvSpPr>
        <p:spPr bwMode="auto">
          <a:xfrm>
            <a:off x="256067" y="700679"/>
            <a:ext cx="8735533" cy="4222611"/>
          </a:xfrm>
          <a:prstGeom prst="rect">
            <a:avLst/>
          </a:prstGeom>
          <a:noFill/>
          <a:ln w="9525" algn="ctr">
            <a:noFill/>
            <a:miter lim="800000"/>
            <a:headEnd/>
            <a:tailEnd/>
          </a:ln>
          <a:effectLst/>
        </p:spPr>
        <p:txBody>
          <a:bodyPr wrap="square" tIns="72000" bIns="72000" anchor="ctr">
            <a:noAutofit/>
          </a:bodyPr>
          <a:lstStyle/>
          <a:p>
            <a:pPr marL="630238" indent="-630238">
              <a:lnSpc>
                <a:spcPct val="100000"/>
              </a:lnSpc>
              <a:spcBef>
                <a:spcPts val="0"/>
              </a:spcBef>
              <a:buFontTx/>
              <a:buNone/>
            </a:pPr>
            <a:r>
              <a:rPr lang="fr-CA" sz="1400" b="0" i="0" dirty="0">
                <a:solidFill>
                  <a:srgbClr val="0000FF"/>
                </a:solidFill>
                <a:latin typeface="Arial" charset="0"/>
              </a:rPr>
              <a:t>6.3.1	Comparer la structure des parois des artères, capillaires et veines. (p. 812-814 [</a:t>
            </a:r>
            <a:r>
              <a:rPr lang="fr-CA" sz="1400" b="0" dirty="0">
                <a:solidFill>
                  <a:srgbClr val="0000FF"/>
                </a:solidFill>
                <a:latin typeface="Arial" charset="0"/>
              </a:rPr>
              <a:t>816-818</a:t>
            </a:r>
            <a:r>
              <a:rPr lang="fr-CA" sz="1400" b="0" i="0" dirty="0">
                <a:solidFill>
                  <a:srgbClr val="0000FF"/>
                </a:solidFill>
                <a:latin typeface="Arial" charset="0"/>
              </a:rPr>
              <a:t>])</a:t>
            </a:r>
          </a:p>
          <a:p>
            <a:pPr marL="630238" indent="-630238">
              <a:lnSpc>
                <a:spcPct val="100000"/>
              </a:lnSpc>
              <a:spcBef>
                <a:spcPts val="600"/>
              </a:spcBef>
              <a:buNone/>
            </a:pPr>
            <a:r>
              <a:rPr lang="fr-FR" sz="1400" b="0" i="0" dirty="0">
                <a:solidFill>
                  <a:srgbClr val="0000FF"/>
                </a:solidFill>
                <a:latin typeface="Arial" charset="0"/>
              </a:rPr>
              <a:t>6.3.2 	Comparer les trois types d’artères. (p. 814-815 [</a:t>
            </a:r>
            <a:r>
              <a:rPr lang="fr-FR" sz="1400" b="0" dirty="0">
                <a:solidFill>
                  <a:srgbClr val="0000FF"/>
                </a:solidFill>
                <a:latin typeface="Arial" charset="0"/>
              </a:rPr>
              <a:t>818-819</a:t>
            </a:r>
            <a:r>
              <a:rPr lang="fr-FR" sz="1400" b="0" i="0" dirty="0">
                <a:solidFill>
                  <a:srgbClr val="0000FF"/>
                </a:solidFill>
                <a:latin typeface="Arial" charset="0"/>
              </a:rPr>
              <a:t>])</a:t>
            </a:r>
          </a:p>
          <a:p>
            <a:pPr marL="630238" indent="-630238">
              <a:lnSpc>
                <a:spcPct val="100000"/>
              </a:lnSpc>
              <a:spcBef>
                <a:spcPts val="600"/>
              </a:spcBef>
              <a:buNone/>
            </a:pPr>
            <a:r>
              <a:rPr lang="fr-FR" sz="1400" b="0" i="0" dirty="0">
                <a:solidFill>
                  <a:srgbClr val="0000FF"/>
                </a:solidFill>
                <a:latin typeface="Arial" charset="0"/>
              </a:rPr>
              <a:t>6.3.3	Décrire les capillaires et la microcirculation. (p. 815-817 [</a:t>
            </a:r>
            <a:r>
              <a:rPr lang="fr-FR" sz="1400" b="0" dirty="0">
                <a:solidFill>
                  <a:srgbClr val="0000FF"/>
                </a:solidFill>
                <a:latin typeface="Arial" charset="0"/>
              </a:rPr>
              <a:t>819-822</a:t>
            </a:r>
            <a:r>
              <a:rPr lang="fr-FR" sz="1400" b="0" i="0" dirty="0">
                <a:solidFill>
                  <a:srgbClr val="0000FF"/>
                </a:solidFill>
                <a:latin typeface="Arial" charset="0"/>
              </a:rPr>
              <a:t>])</a:t>
            </a:r>
          </a:p>
          <a:p>
            <a:pPr marL="630238" indent="-630238">
              <a:lnSpc>
                <a:spcPct val="100000"/>
              </a:lnSpc>
              <a:spcBef>
                <a:spcPts val="600"/>
              </a:spcBef>
              <a:buNone/>
            </a:pPr>
            <a:r>
              <a:rPr lang="fr-FR" sz="1400" b="0" i="0" dirty="0">
                <a:solidFill>
                  <a:srgbClr val="0000FF"/>
                </a:solidFill>
                <a:latin typeface="Arial" charset="0"/>
              </a:rPr>
              <a:t>6.3.4	Décrire les veinules et veines. (p. 817-819 [</a:t>
            </a:r>
            <a:r>
              <a:rPr lang="fr-FR" sz="1400" b="0" dirty="0">
                <a:solidFill>
                  <a:srgbClr val="0000FF"/>
                </a:solidFill>
                <a:latin typeface="Arial" charset="0"/>
              </a:rPr>
              <a:t>822-823</a:t>
            </a:r>
            <a:r>
              <a:rPr lang="fr-FR" sz="1400" b="0" i="0" dirty="0">
                <a:solidFill>
                  <a:srgbClr val="0000FF"/>
                </a:solidFill>
                <a:latin typeface="Arial" charset="0"/>
              </a:rPr>
              <a:t>])</a:t>
            </a:r>
          </a:p>
          <a:p>
            <a:pPr marL="630238" indent="-630238">
              <a:lnSpc>
                <a:spcPct val="100000"/>
              </a:lnSpc>
              <a:spcBef>
                <a:spcPts val="600"/>
              </a:spcBef>
              <a:buNone/>
            </a:pPr>
            <a:r>
              <a:rPr lang="en-US" sz="1400" b="0" i="0" dirty="0">
                <a:solidFill>
                  <a:srgbClr val="0000FF"/>
                </a:solidFill>
                <a:latin typeface="Arial" charset="0"/>
              </a:rPr>
              <a:t>6.3.5	</a:t>
            </a:r>
            <a:r>
              <a:rPr lang="fr-FR" sz="1400" b="0" i="0" dirty="0">
                <a:solidFill>
                  <a:srgbClr val="0000FF"/>
                </a:solidFill>
                <a:latin typeface="Arial" charset="0"/>
              </a:rPr>
              <a:t>Expliquer les relations entre débit sanguin, pression sanguine et résistance. (p. 821-822 [</a:t>
            </a:r>
            <a:r>
              <a:rPr lang="fr-FR" sz="1400" b="0" dirty="0">
                <a:solidFill>
                  <a:srgbClr val="0000FF"/>
                </a:solidFill>
                <a:latin typeface="Arial" charset="0"/>
              </a:rPr>
              <a:t>826-827</a:t>
            </a:r>
            <a:r>
              <a:rPr lang="fr-FR" sz="1400" b="0" i="0" dirty="0">
                <a:solidFill>
                  <a:srgbClr val="0000FF"/>
                </a:solidFill>
                <a:latin typeface="Arial" charset="0"/>
              </a:rPr>
              <a:t>])</a:t>
            </a:r>
            <a:endParaRPr lang="fr-FR" sz="1400" b="0" dirty="0">
              <a:solidFill>
                <a:srgbClr val="0000FF"/>
              </a:solidFill>
              <a:latin typeface="Arial" charset="0"/>
            </a:endParaRPr>
          </a:p>
          <a:p>
            <a:pPr marL="630238" indent="-630238">
              <a:lnSpc>
                <a:spcPct val="100000"/>
              </a:lnSpc>
              <a:spcBef>
                <a:spcPts val="600"/>
              </a:spcBef>
              <a:buNone/>
            </a:pPr>
            <a:r>
              <a:rPr lang="fr-FR" sz="1400" b="0" i="0" dirty="0">
                <a:solidFill>
                  <a:srgbClr val="0000FF"/>
                </a:solidFill>
                <a:latin typeface="Arial" charset="0"/>
              </a:rPr>
              <a:t>6.3.6	Illustre et expliquer les changements de la pression sanguine dans les divers vaisseaux de la circulation systémique. (p. 822-825 [</a:t>
            </a:r>
            <a:r>
              <a:rPr lang="fr-FR" sz="1400" b="0" dirty="0">
                <a:solidFill>
                  <a:srgbClr val="0000FF"/>
                </a:solidFill>
                <a:latin typeface="Arial" charset="0"/>
              </a:rPr>
              <a:t>827-829</a:t>
            </a:r>
            <a:r>
              <a:rPr lang="fr-FR" sz="1400" b="0" i="0" dirty="0">
                <a:solidFill>
                  <a:srgbClr val="0000FF"/>
                </a:solidFill>
                <a:latin typeface="Arial" charset="0"/>
              </a:rPr>
              <a:t>])</a:t>
            </a:r>
          </a:p>
          <a:p>
            <a:pPr marL="630238" indent="-630238">
              <a:lnSpc>
                <a:spcPct val="100000"/>
              </a:lnSpc>
              <a:spcBef>
                <a:spcPts val="600"/>
              </a:spcBef>
              <a:buNone/>
            </a:pPr>
            <a:r>
              <a:rPr lang="en-US" sz="1400" b="0" i="0" dirty="0">
                <a:solidFill>
                  <a:srgbClr val="0000FF"/>
                </a:solidFill>
                <a:latin typeface="Arial" charset="0"/>
              </a:rPr>
              <a:t>6.3.7	</a:t>
            </a:r>
            <a:r>
              <a:rPr lang="fr-FR" sz="1400" b="0" i="0" dirty="0">
                <a:solidFill>
                  <a:srgbClr val="0000FF"/>
                </a:solidFill>
                <a:latin typeface="Arial" charset="0"/>
              </a:rPr>
              <a:t>Expliquer comment le pouls et la pression artérielle sont mesurés. (p. 823-824 [</a:t>
            </a:r>
            <a:r>
              <a:rPr lang="fr-FR" sz="1400" b="0" dirty="0">
                <a:solidFill>
                  <a:srgbClr val="0000FF"/>
                </a:solidFill>
                <a:latin typeface="Arial" charset="0"/>
              </a:rPr>
              <a:t>835-836</a:t>
            </a:r>
            <a:r>
              <a:rPr lang="fr-FR" sz="1400" b="0" i="0" dirty="0">
                <a:solidFill>
                  <a:srgbClr val="0000FF"/>
                </a:solidFill>
                <a:latin typeface="Arial" charset="0"/>
              </a:rPr>
              <a:t>])</a:t>
            </a:r>
          </a:p>
          <a:p>
            <a:pPr marL="630238" indent="-630238">
              <a:lnSpc>
                <a:spcPct val="100000"/>
              </a:lnSpc>
              <a:spcBef>
                <a:spcPts val="600"/>
              </a:spcBef>
              <a:buNone/>
            </a:pPr>
            <a:r>
              <a:rPr lang="fr-FR" sz="1400" b="0" i="0" dirty="0">
                <a:solidFill>
                  <a:srgbClr val="0000FF"/>
                </a:solidFill>
                <a:latin typeface="Arial" charset="0"/>
              </a:rPr>
              <a:t>6.3.8	Décrire les paramètres dont dépend la pression artérielle. (p. 825-826 [</a:t>
            </a:r>
            <a:r>
              <a:rPr lang="fr-FR" sz="1400" b="0" dirty="0">
                <a:solidFill>
                  <a:srgbClr val="0000FF"/>
                </a:solidFill>
                <a:latin typeface="Arial" charset="0"/>
              </a:rPr>
              <a:t>829-830</a:t>
            </a:r>
            <a:r>
              <a:rPr lang="fr-FR" sz="1400" b="0" i="0" dirty="0">
                <a:solidFill>
                  <a:srgbClr val="0000FF"/>
                </a:solidFill>
                <a:latin typeface="Arial" charset="0"/>
              </a:rPr>
              <a:t>])</a:t>
            </a:r>
          </a:p>
          <a:p>
            <a:pPr marL="630238" indent="-630238">
              <a:lnSpc>
                <a:spcPct val="100000"/>
              </a:lnSpc>
              <a:spcBef>
                <a:spcPts val="600"/>
              </a:spcBef>
              <a:buNone/>
            </a:pPr>
            <a:r>
              <a:rPr lang="fr-FR" sz="1400" b="0" i="0" dirty="0">
                <a:solidFill>
                  <a:srgbClr val="0000FF"/>
                </a:solidFill>
                <a:latin typeface="Arial" charset="0"/>
              </a:rPr>
              <a:t>6.3.9	Décrire les mécanismes de la régulation à court terme de la pression artérielle.</a:t>
            </a:r>
          </a:p>
          <a:p>
            <a:pPr marL="630238">
              <a:lnSpc>
                <a:spcPct val="100000"/>
              </a:lnSpc>
              <a:spcBef>
                <a:spcPts val="0"/>
              </a:spcBef>
              <a:buNone/>
            </a:pPr>
            <a:r>
              <a:rPr lang="fr-FR" sz="1400" b="0" i="0" dirty="0">
                <a:solidFill>
                  <a:srgbClr val="0000FF"/>
                </a:solidFill>
                <a:latin typeface="Arial" charset="0"/>
              </a:rPr>
              <a:t>(p. 826-829; 831-833 [</a:t>
            </a:r>
            <a:r>
              <a:rPr lang="fr-FR" sz="1400" b="0" dirty="0">
                <a:solidFill>
                  <a:srgbClr val="0000FF"/>
                </a:solidFill>
                <a:latin typeface="Arial" charset="0"/>
              </a:rPr>
              <a:t>830-833</a:t>
            </a:r>
            <a:r>
              <a:rPr lang="fr-FR" sz="1400" b="0" i="0" dirty="0">
                <a:solidFill>
                  <a:srgbClr val="0000FF"/>
                </a:solidFill>
                <a:latin typeface="Arial" charset="0"/>
              </a:rPr>
              <a:t>])</a:t>
            </a:r>
          </a:p>
          <a:p>
            <a:pPr marL="630238" indent="-630238">
              <a:lnSpc>
                <a:spcPct val="100000"/>
              </a:lnSpc>
              <a:spcBef>
                <a:spcPts val="600"/>
              </a:spcBef>
              <a:buNone/>
            </a:pPr>
            <a:r>
              <a:rPr lang="en-US" sz="1400" b="0" i="0" dirty="0">
                <a:solidFill>
                  <a:srgbClr val="0000FF"/>
                </a:solidFill>
                <a:latin typeface="Arial" charset="0"/>
              </a:rPr>
              <a:t>6.3.10	</a:t>
            </a:r>
            <a:r>
              <a:rPr lang="fr-FR" sz="1400" b="0" i="0" dirty="0">
                <a:solidFill>
                  <a:srgbClr val="0000FF"/>
                </a:solidFill>
                <a:latin typeface="Arial" charset="0"/>
              </a:rPr>
              <a:t>Expliquer le rôle des reins dans la régulation de la pression artérielle. (p. 829-831 [</a:t>
            </a:r>
            <a:r>
              <a:rPr lang="fr-FR" sz="1400" b="0" dirty="0">
                <a:solidFill>
                  <a:srgbClr val="0000FF"/>
                </a:solidFill>
                <a:latin typeface="Arial" charset="0"/>
              </a:rPr>
              <a:t>833-835</a:t>
            </a:r>
            <a:r>
              <a:rPr lang="fr-FR" sz="1400" b="0" i="0" dirty="0">
                <a:solidFill>
                  <a:srgbClr val="0000FF"/>
                </a:solidFill>
                <a:latin typeface="Arial" charset="0"/>
              </a:rPr>
              <a:t>])</a:t>
            </a:r>
          </a:p>
          <a:p>
            <a:pPr marL="630238" indent="-630238">
              <a:lnSpc>
                <a:spcPct val="100000"/>
              </a:lnSpc>
              <a:spcBef>
                <a:spcPts val="600"/>
              </a:spcBef>
              <a:buNone/>
            </a:pPr>
            <a:r>
              <a:rPr lang="en-US" sz="1400" b="0" i="0" dirty="0">
                <a:solidFill>
                  <a:srgbClr val="0000FF"/>
                </a:solidFill>
                <a:latin typeface="Arial" charset="0"/>
              </a:rPr>
              <a:t>6.3.11	</a:t>
            </a:r>
            <a:r>
              <a:rPr lang="fr-FR" sz="1400" b="0" i="0" dirty="0">
                <a:solidFill>
                  <a:srgbClr val="0000FF"/>
                </a:solidFill>
                <a:latin typeface="Arial" charset="0"/>
              </a:rPr>
              <a:t>Décrire les mécanismes d’autorégulation du débit sanguin</a:t>
            </a:r>
            <a:r>
              <a:rPr lang="fr-FR" sz="1400" b="0" dirty="0">
                <a:solidFill>
                  <a:srgbClr val="0000FF"/>
                </a:solidFill>
                <a:latin typeface="Arial" charset="0"/>
              </a:rPr>
              <a:t>. </a:t>
            </a:r>
            <a:r>
              <a:rPr lang="fr-FR" sz="1400" b="0" i="0" dirty="0">
                <a:solidFill>
                  <a:srgbClr val="0000FF"/>
                </a:solidFill>
                <a:latin typeface="Arial" charset="0"/>
              </a:rPr>
              <a:t>(p. 835-840 [</a:t>
            </a:r>
            <a:r>
              <a:rPr lang="fr-FR" sz="1400" b="0" dirty="0">
                <a:solidFill>
                  <a:srgbClr val="0000FF"/>
                </a:solidFill>
                <a:latin typeface="Arial" charset="0"/>
              </a:rPr>
              <a:t>838-843</a:t>
            </a:r>
            <a:r>
              <a:rPr lang="fr-FR" sz="1400" b="0" i="0" dirty="0">
                <a:solidFill>
                  <a:srgbClr val="0000FF"/>
                </a:solidFill>
                <a:latin typeface="Arial" charset="0"/>
              </a:rPr>
              <a:t>])</a:t>
            </a:r>
            <a:endParaRPr lang="en-US" sz="1400" b="0" i="0" dirty="0">
              <a:solidFill>
                <a:srgbClr val="0000FF"/>
              </a:solidFill>
              <a:latin typeface="Arial" charset="0"/>
            </a:endParaRPr>
          </a:p>
          <a:p>
            <a:pPr marL="630238" indent="-630238">
              <a:lnSpc>
                <a:spcPct val="100000"/>
              </a:lnSpc>
              <a:spcBef>
                <a:spcPts val="600"/>
              </a:spcBef>
              <a:buNone/>
            </a:pPr>
            <a:r>
              <a:rPr lang="fr-FR" sz="1400" b="0" i="0" dirty="0">
                <a:solidFill>
                  <a:srgbClr val="0000FF"/>
                </a:solidFill>
                <a:latin typeface="Arial" charset="0"/>
                <a:cs typeface="Arial" charset="0"/>
              </a:rPr>
              <a:t>6.3.12	</a:t>
            </a:r>
            <a:r>
              <a:rPr lang="fr-FR" sz="1400" b="0" i="0" dirty="0">
                <a:solidFill>
                  <a:srgbClr val="0000FF"/>
                </a:solidFill>
                <a:latin typeface="Arial" charset="0"/>
              </a:rPr>
              <a:t>Expliquer les facteurs qui influencent les échanges à travers la paroi des capillaires.</a:t>
            </a:r>
          </a:p>
          <a:p>
            <a:pPr marL="630238" indent="1588">
              <a:lnSpc>
                <a:spcPct val="100000"/>
              </a:lnSpc>
              <a:spcBef>
                <a:spcPts val="0"/>
              </a:spcBef>
              <a:buNone/>
            </a:pPr>
            <a:r>
              <a:rPr lang="fr-FR" sz="1400" b="0" i="0" dirty="0">
                <a:solidFill>
                  <a:srgbClr val="0000FF"/>
                </a:solidFill>
                <a:latin typeface="Arial" charset="0"/>
              </a:rPr>
              <a:t>(p. 840-846 [</a:t>
            </a:r>
            <a:r>
              <a:rPr lang="fr-FR" sz="1400" b="0" dirty="0">
                <a:solidFill>
                  <a:srgbClr val="0000FF"/>
                </a:solidFill>
                <a:latin typeface="Arial" charset="0"/>
              </a:rPr>
              <a:t>843-844, 846-847</a:t>
            </a:r>
            <a:r>
              <a:rPr lang="fr-FR" sz="1400" b="0" i="0" dirty="0">
                <a:solidFill>
                  <a:srgbClr val="0000FF"/>
                </a:solidFill>
                <a:latin typeface="Arial" charset="0"/>
              </a:rPr>
              <a:t>])</a:t>
            </a:r>
          </a:p>
        </p:txBody>
      </p:sp>
      <p:sp>
        <p:nvSpPr>
          <p:cNvPr id="2" name="TextBox 1">
            <a:extLst>
              <a:ext uri="{FF2B5EF4-FFF2-40B4-BE49-F238E27FC236}">
                <a16:creationId xmlns:a16="http://schemas.microsoft.com/office/drawing/2014/main" id="{735395E3-9E68-4FB8-A875-EA869CF976BD}"/>
              </a:ext>
            </a:extLst>
          </p:cNvPr>
          <p:cNvSpPr txBox="1"/>
          <p:nvPr/>
        </p:nvSpPr>
        <p:spPr>
          <a:xfrm>
            <a:off x="685800" y="5029200"/>
            <a:ext cx="7973533" cy="430887"/>
          </a:xfrm>
          <a:prstGeom prst="rect">
            <a:avLst/>
          </a:prstGeom>
          <a:noFill/>
        </p:spPr>
        <p:txBody>
          <a:bodyPr wrap="square" lIns="0" tIns="0" rIns="0" bIns="0" rtlCol="0">
            <a:spAutoFit/>
          </a:bodyPr>
          <a:lstStyle/>
          <a:p>
            <a:pPr>
              <a:lnSpc>
                <a:spcPct val="100000"/>
              </a:lnSpc>
              <a:spcBef>
                <a:spcPts val="0"/>
              </a:spcBef>
              <a:buNone/>
            </a:pPr>
            <a:r>
              <a:rPr lang="fr-CA" sz="1400" dirty="0"/>
              <a:t>Note: les pages données entre parenthèses font référence à celles de la 6</a:t>
            </a:r>
            <a:r>
              <a:rPr lang="fr-CA" sz="1400" baseline="30000" dirty="0"/>
              <a:t>ème</a:t>
            </a:r>
            <a:r>
              <a:rPr lang="fr-CA" sz="1400" dirty="0"/>
              <a:t> édition de </a:t>
            </a:r>
            <a:r>
              <a:rPr lang="fr-CA" sz="1400" dirty="0" err="1"/>
              <a:t>Marieb</a:t>
            </a:r>
            <a:r>
              <a:rPr lang="fr-CA" sz="1400" dirty="0"/>
              <a:t> (2019). Les pages de la 5</a:t>
            </a:r>
            <a:r>
              <a:rPr lang="fr-CA" sz="1400" baseline="30000" dirty="0"/>
              <a:t>ème</a:t>
            </a:r>
            <a:r>
              <a:rPr lang="fr-CA" sz="1400" dirty="0"/>
              <a:t> édition sont aussi données en italiques et entre crochets.</a:t>
            </a:r>
            <a:endParaRPr lang="en-CA" sz="1400" dirty="0"/>
          </a:p>
        </p:txBody>
      </p:sp>
    </p:spTree>
    <p:extLst>
      <p:ext uri="{BB962C8B-B14F-4D97-AF65-F5344CB8AC3E}">
        <p14:creationId xmlns:p14="http://schemas.microsoft.com/office/powerpoint/2010/main" val="101215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7" name="Picture 11" descr="http://cw2.erpi.com/cw/marieb/userfiles/10_Fig_19_9_p_818.jpg"/>
          <p:cNvPicPr>
            <a:picLocks noChangeAspect="1" noChangeArrowheads="1"/>
          </p:cNvPicPr>
          <p:nvPr/>
        </p:nvPicPr>
        <p:blipFill>
          <a:blip r:embed="rId2" cstate="print"/>
          <a:srcRect l="2392" t="1890" r="2392" b="13228"/>
          <a:stretch>
            <a:fillRect/>
          </a:stretch>
        </p:blipFill>
        <p:spPr bwMode="auto">
          <a:xfrm>
            <a:off x="3935878" y="609600"/>
            <a:ext cx="5131921" cy="5791200"/>
          </a:xfrm>
          <a:prstGeom prst="rect">
            <a:avLst/>
          </a:prstGeom>
          <a:noFill/>
        </p:spPr>
      </p:pic>
      <p:sp>
        <p:nvSpPr>
          <p:cNvPr id="4099" name="Text Box 6"/>
          <p:cNvSpPr txBox="1">
            <a:spLocks noChangeArrowheads="1"/>
          </p:cNvSpPr>
          <p:nvPr/>
        </p:nvSpPr>
        <p:spPr bwMode="auto">
          <a:xfrm>
            <a:off x="56322" y="1618888"/>
            <a:ext cx="3753678" cy="4574578"/>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82800" rIns="18000" bIns="82800">
            <a:spAutoFit/>
          </a:bodyPr>
          <a:lstStyle>
            <a:lvl1pPr marL="179388" indent="-179388">
              <a:tabLst>
                <a:tab pos="179388" algn="l"/>
              </a:tabLst>
              <a:defRPr b="1" i="1">
                <a:solidFill>
                  <a:srgbClr val="333399"/>
                </a:solidFill>
                <a:latin typeface="Times New Roman" pitchFamily="18" charset="0"/>
              </a:defRPr>
            </a:lvl1pPr>
            <a:lvl2pPr marL="719138" indent="-360363">
              <a:tabLst>
                <a:tab pos="179388" algn="l"/>
              </a:tabLst>
              <a:defRPr b="1" i="1">
                <a:solidFill>
                  <a:srgbClr val="333399"/>
                </a:solidFill>
                <a:latin typeface="Times New Roman" pitchFamily="18" charset="0"/>
              </a:defRPr>
            </a:lvl2pPr>
            <a:lvl3pPr marL="1079500" indent="-180975">
              <a:tabLst>
                <a:tab pos="179388" algn="l"/>
              </a:tabLst>
              <a:defRPr b="1" i="1">
                <a:solidFill>
                  <a:srgbClr val="333399"/>
                </a:solidFill>
                <a:latin typeface="Times New Roman" pitchFamily="18" charset="0"/>
              </a:defRPr>
            </a:lvl3pPr>
            <a:lvl4pPr marL="1600200" indent="-228600">
              <a:tabLst>
                <a:tab pos="179388" algn="l"/>
              </a:tabLst>
              <a:defRPr b="1" i="1">
                <a:solidFill>
                  <a:srgbClr val="333399"/>
                </a:solidFill>
                <a:latin typeface="Times New Roman" pitchFamily="18" charset="0"/>
              </a:defRPr>
            </a:lvl4pPr>
            <a:lvl5pPr marL="2057400" indent="-228600">
              <a:tabLst>
                <a:tab pos="179388" algn="l"/>
              </a:tabLst>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tabLst>
                <a:tab pos="179388" algn="l"/>
              </a:tabLst>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tabLst>
                <a:tab pos="179388" algn="l"/>
              </a:tabLst>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tabLst>
                <a:tab pos="179388" algn="l"/>
              </a:tabLst>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tabLst>
                <a:tab pos="179388" algn="l"/>
              </a:tabLst>
              <a:defRPr b="1" i="1">
                <a:solidFill>
                  <a:srgbClr val="333399"/>
                </a:solidFill>
                <a:latin typeface="Times New Roman" pitchFamily="18" charset="0"/>
              </a:defRPr>
            </a:lvl9pPr>
          </a:lstStyle>
          <a:p>
            <a:pPr marL="265113" indent="-265113">
              <a:lnSpc>
                <a:spcPct val="100000"/>
              </a:lnSpc>
              <a:spcBef>
                <a:spcPct val="0"/>
              </a:spcBef>
              <a:buFont typeface="Wingdings" pitchFamily="2" charset="2"/>
              <a:buChar char="ü"/>
              <a:tabLst>
                <a:tab pos="265113" algn="l"/>
              </a:tabLst>
            </a:pPr>
            <a:r>
              <a:rPr lang="fr-FR" sz="1600" b="0" i="0" dirty="0">
                <a:solidFill>
                  <a:schemeClr val="tx1"/>
                </a:solidFill>
                <a:latin typeface="Arial" charset="0"/>
              </a:rPr>
              <a:t>Deux objectifs principaux :  </a:t>
            </a:r>
          </a:p>
          <a:p>
            <a:pPr marL="625475" lvl="1">
              <a:lnSpc>
                <a:spcPct val="100000"/>
              </a:lnSpc>
              <a:spcBef>
                <a:spcPct val="10000"/>
              </a:spcBef>
              <a:buFontTx/>
              <a:buAutoNum type="romanLcParenBoth"/>
              <a:tabLst/>
            </a:pPr>
            <a:r>
              <a:rPr lang="fr-FR" sz="1600" b="0" i="0" dirty="0">
                <a:solidFill>
                  <a:schemeClr val="tx1"/>
                </a:solidFill>
                <a:latin typeface="Arial" charset="0"/>
              </a:rPr>
              <a:t>Maintenir une PAM adéquate</a:t>
            </a:r>
            <a:endParaRPr lang="fr-FR" sz="1600" dirty="0">
              <a:solidFill>
                <a:schemeClr val="tx1"/>
              </a:solidFill>
              <a:latin typeface="Arial" charset="0"/>
            </a:endParaRPr>
          </a:p>
          <a:p>
            <a:pPr marL="625475" lvl="1">
              <a:lnSpc>
                <a:spcPct val="100000"/>
              </a:lnSpc>
              <a:spcBef>
                <a:spcPct val="10000"/>
              </a:spcBef>
              <a:buFontTx/>
              <a:buAutoNum type="romanLcParenBoth"/>
              <a:tabLst/>
            </a:pPr>
            <a:r>
              <a:rPr lang="fr-FR" sz="1600" b="0" i="0" dirty="0">
                <a:solidFill>
                  <a:schemeClr val="tx1"/>
                </a:solidFill>
                <a:latin typeface="Arial" charset="0"/>
              </a:rPr>
              <a:t>Distribuer le sang en réponse à des besoins spécifiques</a:t>
            </a:r>
          </a:p>
          <a:p>
            <a:pPr marL="265113" indent="-265113">
              <a:lnSpc>
                <a:spcPct val="100000"/>
              </a:lnSpc>
              <a:spcBef>
                <a:spcPct val="40000"/>
              </a:spcBef>
              <a:buFont typeface="Wingdings" pitchFamily="2" charset="2"/>
              <a:buChar char="ü"/>
              <a:tabLst>
                <a:tab pos="265113" algn="l"/>
              </a:tabLst>
            </a:pPr>
            <a:r>
              <a:rPr lang="fr-FR" sz="1600" b="0" i="0" dirty="0">
                <a:solidFill>
                  <a:schemeClr val="tx1"/>
                </a:solidFill>
                <a:latin typeface="Arial" charset="0"/>
              </a:rPr>
              <a:t>Font intervenir une rétro-inhibition (par des </a:t>
            </a:r>
            <a:r>
              <a:rPr lang="fr-FR" sz="1600" b="0" dirty="0">
                <a:solidFill>
                  <a:schemeClr val="tx1"/>
                </a:solidFill>
                <a:latin typeface="Arial" charset="0"/>
              </a:rPr>
              <a:t>arcs réflexes</a:t>
            </a:r>
            <a:r>
              <a:rPr lang="fr-FR" sz="1600" b="0" i="0" dirty="0">
                <a:solidFill>
                  <a:schemeClr val="tx1"/>
                </a:solidFill>
                <a:latin typeface="Arial" charset="0"/>
              </a:rPr>
              <a:t>)</a:t>
            </a:r>
            <a:r>
              <a:rPr lang="fr-FR" sz="1600" b="0" dirty="0">
                <a:solidFill>
                  <a:schemeClr val="tx1"/>
                </a:solidFill>
                <a:latin typeface="Arial" charset="0"/>
              </a:rPr>
              <a:t> </a:t>
            </a:r>
            <a:r>
              <a:rPr lang="fr-FR" sz="1600" b="0" i="0" dirty="0">
                <a:solidFill>
                  <a:schemeClr val="tx1"/>
                </a:solidFill>
                <a:latin typeface="Arial" charset="0"/>
              </a:rPr>
              <a:t>qui comprend :</a:t>
            </a:r>
          </a:p>
          <a:p>
            <a:pPr marL="625475" lvl="1">
              <a:lnSpc>
                <a:spcPct val="100000"/>
              </a:lnSpc>
              <a:spcBef>
                <a:spcPct val="10000"/>
              </a:spcBef>
              <a:buFontTx/>
              <a:buNone/>
            </a:pPr>
            <a:r>
              <a:rPr lang="fr-FR" sz="1600" b="0" i="0" dirty="0">
                <a:solidFill>
                  <a:schemeClr val="tx1"/>
                </a:solidFill>
                <a:latin typeface="Arial" charset="0"/>
              </a:rPr>
              <a:t>(i)	Des </a:t>
            </a:r>
            <a:r>
              <a:rPr lang="fr-FR" sz="1600" i="0" dirty="0">
                <a:solidFill>
                  <a:schemeClr val="tx1"/>
                </a:solidFill>
                <a:latin typeface="Arial" charset="0"/>
              </a:rPr>
              <a:t>barorécepteurs</a:t>
            </a:r>
            <a:endParaRPr lang="fr-FR" sz="1600" b="0" i="0" dirty="0">
              <a:solidFill>
                <a:schemeClr val="tx1"/>
              </a:solidFill>
              <a:latin typeface="Arial" charset="0"/>
            </a:endParaRPr>
          </a:p>
          <a:p>
            <a:pPr marL="625475" lvl="1">
              <a:lnSpc>
                <a:spcPct val="100000"/>
              </a:lnSpc>
              <a:spcBef>
                <a:spcPct val="10000"/>
              </a:spcBef>
              <a:buFontTx/>
              <a:buNone/>
            </a:pPr>
            <a:r>
              <a:rPr lang="fr-FR" sz="1600" b="0" i="0" dirty="0">
                <a:solidFill>
                  <a:schemeClr val="tx1"/>
                </a:solidFill>
                <a:latin typeface="Arial" charset="0"/>
              </a:rPr>
              <a:t>(ii)	Le </a:t>
            </a:r>
            <a:r>
              <a:rPr lang="fr-FR" sz="1600" i="0" dirty="0">
                <a:solidFill>
                  <a:schemeClr val="tx1"/>
                </a:solidFill>
                <a:latin typeface="Arial" charset="0"/>
              </a:rPr>
              <a:t>centre cardiovasculaire</a:t>
            </a:r>
            <a:r>
              <a:rPr lang="fr-FR" sz="1600" b="0" i="0" dirty="0">
                <a:solidFill>
                  <a:schemeClr val="tx1"/>
                </a:solidFill>
                <a:latin typeface="Arial" charset="0"/>
              </a:rPr>
              <a:t> dans le bulbe rachidien</a:t>
            </a:r>
          </a:p>
          <a:p>
            <a:pPr marL="625475" lvl="1">
              <a:lnSpc>
                <a:spcPct val="100000"/>
              </a:lnSpc>
              <a:spcBef>
                <a:spcPct val="10000"/>
              </a:spcBef>
              <a:buFontTx/>
              <a:buNone/>
            </a:pPr>
            <a:r>
              <a:rPr lang="fr-FR" sz="1600" b="0" i="0" dirty="0">
                <a:solidFill>
                  <a:schemeClr val="tx1"/>
                </a:solidFill>
                <a:latin typeface="Arial" charset="0"/>
              </a:rPr>
              <a:t>(iii)	Les effecteurs :</a:t>
            </a:r>
          </a:p>
          <a:p>
            <a:pPr marL="804863" lvl="2" indent="-179388">
              <a:lnSpc>
                <a:spcPct val="100000"/>
              </a:lnSpc>
              <a:spcBef>
                <a:spcPct val="0"/>
              </a:spcBef>
            </a:pPr>
            <a:r>
              <a:rPr lang="fr-FR" sz="1600" i="0" dirty="0">
                <a:solidFill>
                  <a:schemeClr val="tx1"/>
                </a:solidFill>
                <a:latin typeface="Arial" charset="0"/>
              </a:rPr>
              <a:t>Muscles lisses des artères et artérioles </a:t>
            </a:r>
            <a:r>
              <a:rPr lang="fr-FR" sz="1600" b="0" i="0" dirty="0">
                <a:solidFill>
                  <a:schemeClr val="tx1"/>
                </a:solidFill>
                <a:latin typeface="Arial" charset="0"/>
              </a:rPr>
              <a:t>(contrôle de la résistance périphérique)</a:t>
            </a:r>
          </a:p>
          <a:p>
            <a:pPr marL="804863" lvl="2" indent="-179388">
              <a:lnSpc>
                <a:spcPct val="100000"/>
              </a:lnSpc>
              <a:spcBef>
                <a:spcPct val="0"/>
              </a:spcBef>
            </a:pPr>
            <a:r>
              <a:rPr lang="fr-FR" sz="1600" i="0" dirty="0">
                <a:solidFill>
                  <a:schemeClr val="tx1"/>
                </a:solidFill>
                <a:latin typeface="Arial" charset="0"/>
              </a:rPr>
              <a:t>Muscles lisses des veines</a:t>
            </a:r>
            <a:r>
              <a:rPr lang="fr-FR" sz="1600" b="0" i="0" dirty="0">
                <a:solidFill>
                  <a:schemeClr val="tx1"/>
                </a:solidFill>
                <a:latin typeface="Arial" charset="0"/>
              </a:rPr>
              <a:t> (contrôle du retour veineux)</a:t>
            </a:r>
            <a:endParaRPr lang="fr-FR" sz="1600" i="0" dirty="0">
              <a:solidFill>
                <a:schemeClr val="tx1"/>
              </a:solidFill>
              <a:latin typeface="Arial" charset="0"/>
            </a:endParaRPr>
          </a:p>
          <a:p>
            <a:pPr marL="804863" lvl="2" indent="-179388">
              <a:lnSpc>
                <a:spcPct val="100000"/>
              </a:lnSpc>
              <a:spcBef>
                <a:spcPct val="0"/>
              </a:spcBef>
            </a:pPr>
            <a:r>
              <a:rPr lang="fr-FR" sz="1600" i="0" dirty="0">
                <a:solidFill>
                  <a:schemeClr val="tx1"/>
                </a:solidFill>
                <a:latin typeface="Arial" charset="0"/>
              </a:rPr>
              <a:t>Cœur</a:t>
            </a:r>
            <a:r>
              <a:rPr lang="fr-FR" sz="1600" b="0" i="0" dirty="0">
                <a:solidFill>
                  <a:schemeClr val="tx1"/>
                </a:solidFill>
                <a:latin typeface="Arial" charset="0"/>
              </a:rPr>
              <a:t> (contrôle du débit cardiaque)</a:t>
            </a:r>
          </a:p>
        </p:txBody>
      </p:sp>
      <p:sp>
        <p:nvSpPr>
          <p:cNvPr id="4100" name="Text Box 7"/>
          <p:cNvSpPr txBox="1">
            <a:spLocks noChangeArrowheads="1"/>
          </p:cNvSpPr>
          <p:nvPr/>
        </p:nvSpPr>
        <p:spPr bwMode="auto">
          <a:xfrm>
            <a:off x="7943505" y="6205407"/>
            <a:ext cx="1066800" cy="25717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8000" bIns="18000">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gn="ctr">
              <a:lnSpc>
                <a:spcPct val="100000"/>
              </a:lnSpc>
              <a:spcBef>
                <a:spcPct val="50000"/>
              </a:spcBef>
              <a:buFontTx/>
              <a:buNone/>
            </a:pPr>
            <a:r>
              <a:rPr lang="en-US" sz="1400" b="0" i="0" dirty="0">
                <a:latin typeface="Arial" charset="0"/>
              </a:rPr>
              <a:t>Fig. 19.11</a:t>
            </a:r>
            <a:endParaRPr lang="en-CA" sz="1400" b="0" i="0" dirty="0">
              <a:latin typeface="Arial" charset="0"/>
            </a:endParaRPr>
          </a:p>
        </p:txBody>
      </p:sp>
      <p:sp>
        <p:nvSpPr>
          <p:cNvPr id="6" name="Rectangle 7"/>
          <p:cNvSpPr>
            <a:spLocks noChangeArrowheads="1"/>
          </p:cNvSpPr>
          <p:nvPr/>
        </p:nvSpPr>
        <p:spPr bwMode="auto">
          <a:xfrm>
            <a:off x="171104" y="167004"/>
            <a:ext cx="883920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marL="900113" indent="-900113">
              <a:lnSpc>
                <a:spcPct val="100000"/>
              </a:lnSpc>
              <a:spcBef>
                <a:spcPct val="0"/>
              </a:spcBef>
              <a:buFontTx/>
              <a:buNone/>
            </a:pPr>
            <a:r>
              <a:rPr lang="fr-FR" sz="2200" i="0" dirty="0">
                <a:solidFill>
                  <a:srgbClr val="0000FF"/>
                </a:solidFill>
                <a:latin typeface="Arial" charset="0"/>
              </a:rPr>
              <a:t> 6.3.9	Décrire les mécanismes de la régulation à court terme de la pression artérielle</a:t>
            </a:r>
          </a:p>
        </p:txBody>
      </p:sp>
      <p:sp>
        <p:nvSpPr>
          <p:cNvPr id="7" name="Rectangle 2"/>
          <p:cNvSpPr>
            <a:spLocks noChangeArrowheads="1"/>
          </p:cNvSpPr>
          <p:nvPr/>
        </p:nvSpPr>
        <p:spPr bwMode="auto">
          <a:xfrm>
            <a:off x="56322" y="936445"/>
            <a:ext cx="5171873" cy="707886"/>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6.3.9.1	</a:t>
            </a:r>
            <a:r>
              <a:rPr lang="fr-CA" sz="2000" b="0" i="0" dirty="0">
                <a:solidFill>
                  <a:srgbClr val="0000FF"/>
                </a:solidFill>
                <a:latin typeface="Arial" charset="0"/>
              </a:rPr>
              <a:t>Expliquer les mécanismes nerveux par les barorécepteurs</a:t>
            </a:r>
            <a:endParaRPr lang="fr-CA" sz="2000" i="0" dirty="0">
              <a:solidFill>
                <a:srgbClr val="0000FF"/>
              </a:solidFill>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52400" y="228600"/>
            <a:ext cx="8865704" cy="63246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36000">
            <a:noAutofit/>
          </a:bodyPr>
          <a:lstStyle>
            <a:lvl1pPr marL="179388" indent="-179388">
              <a:defRPr b="1" i="1">
                <a:solidFill>
                  <a:srgbClr val="333399"/>
                </a:solidFill>
                <a:latin typeface="Times New Roman" pitchFamily="18" charset="0"/>
              </a:defRPr>
            </a:lvl1pPr>
            <a:lvl2pPr marL="534988" indent="-176213">
              <a:defRPr b="1" i="1">
                <a:solidFill>
                  <a:srgbClr val="333399"/>
                </a:solidFill>
                <a:latin typeface="Times New Roman" pitchFamily="18" charset="0"/>
              </a:defRPr>
            </a:lvl2pPr>
            <a:lvl3pPr marL="1082675" indent="-3683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25000"/>
              </a:spcBef>
              <a:buSzPct val="120000"/>
            </a:pPr>
            <a:r>
              <a:rPr lang="fr-FR" sz="1600" i="0" dirty="0">
                <a:solidFill>
                  <a:schemeClr val="tx1"/>
                </a:solidFill>
                <a:latin typeface="Arial" charset="0"/>
              </a:rPr>
              <a:t>Barorécepteurs :</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Dans les </a:t>
            </a:r>
            <a:r>
              <a:rPr lang="fr-FR" sz="1400" dirty="0">
                <a:solidFill>
                  <a:schemeClr val="tx1"/>
                </a:solidFill>
                <a:latin typeface="Arial" charset="0"/>
              </a:rPr>
              <a:t>sinus carotidiens </a:t>
            </a:r>
            <a:r>
              <a:rPr lang="fr-FR" sz="1400" b="0" i="0" dirty="0">
                <a:solidFill>
                  <a:schemeClr val="tx1"/>
                </a:solidFill>
                <a:latin typeface="Arial" charset="0"/>
              </a:rPr>
              <a:t>(des artères carotides internes) et dans la</a:t>
            </a:r>
            <a:r>
              <a:rPr lang="fr-FR" sz="1400" dirty="0">
                <a:solidFill>
                  <a:schemeClr val="tx1"/>
                </a:solidFill>
                <a:latin typeface="Arial" charset="0"/>
              </a:rPr>
              <a:t> crosse de l’aorte </a:t>
            </a:r>
            <a:r>
              <a:rPr lang="fr-FR" sz="1400" b="0" i="0" dirty="0">
                <a:solidFill>
                  <a:schemeClr val="tx1"/>
                </a:solidFill>
                <a:latin typeface="Arial" charset="0"/>
              </a:rPr>
              <a:t> (aussi dans les parois des artères élastiques du cou et de la poitrine)</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Activés par un étirement de la paroi de leurs vaisseaux (i.e. par une augmentation de la pression sanguine dans ces vaisseaux)</a:t>
            </a:r>
          </a:p>
          <a:p>
            <a:pPr>
              <a:lnSpc>
                <a:spcPct val="100000"/>
              </a:lnSpc>
              <a:buSzPct val="120000"/>
            </a:pPr>
            <a:r>
              <a:rPr lang="fr-FR" sz="1600" i="0" dirty="0">
                <a:solidFill>
                  <a:schemeClr val="tx1"/>
                </a:solidFill>
                <a:latin typeface="Arial" charset="0"/>
              </a:rPr>
              <a:t>Centre cardiovasculaire :</a:t>
            </a:r>
            <a:r>
              <a:rPr lang="fr-FR" sz="1600" b="0" i="0" dirty="0">
                <a:solidFill>
                  <a:schemeClr val="tx1"/>
                </a:solidFill>
                <a:latin typeface="Arial" charset="0"/>
              </a:rPr>
              <a:t>  </a:t>
            </a:r>
            <a:r>
              <a:rPr lang="fr-FR" sz="1400" b="0" i="0" dirty="0">
                <a:solidFill>
                  <a:schemeClr val="tx1"/>
                </a:solidFill>
                <a:latin typeface="Arial" charset="0"/>
              </a:rPr>
              <a:t>Dans le bulbe rachidien, il comprend les </a:t>
            </a:r>
            <a:r>
              <a:rPr lang="fr-FR" sz="1400" dirty="0">
                <a:solidFill>
                  <a:schemeClr val="tx1"/>
                </a:solidFill>
                <a:latin typeface="Arial" charset="0"/>
              </a:rPr>
              <a:t>centres cardiaques (cardio-inhibiteur et cardioaccélérateur)</a:t>
            </a:r>
            <a:r>
              <a:rPr lang="fr-FR" sz="1400" b="0" i="0" dirty="0">
                <a:solidFill>
                  <a:schemeClr val="tx1"/>
                </a:solidFill>
                <a:latin typeface="Arial" charset="0"/>
              </a:rPr>
              <a:t> et le </a:t>
            </a:r>
            <a:r>
              <a:rPr lang="fr-FR" sz="1400" dirty="0">
                <a:solidFill>
                  <a:schemeClr val="tx1"/>
                </a:solidFill>
                <a:latin typeface="Arial" charset="0"/>
              </a:rPr>
              <a:t>centre vasomoteur</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Centres cardioaccélérateur et vasomoteur : constitués de neurones </a:t>
            </a:r>
            <a:r>
              <a:rPr lang="fr-FR" sz="1400" b="0" i="0" u="sng" dirty="0">
                <a:solidFill>
                  <a:schemeClr val="tx1"/>
                </a:solidFill>
                <a:latin typeface="Arial" charset="0"/>
              </a:rPr>
              <a:t>sympathiques</a:t>
            </a:r>
            <a:endParaRPr lang="fr-FR" sz="1400" b="0" i="0" dirty="0">
              <a:solidFill>
                <a:schemeClr val="tx1"/>
              </a:solidFill>
              <a:latin typeface="Arial" charset="0"/>
            </a:endParaRPr>
          </a:p>
          <a:p>
            <a:pPr marL="366713" lvl="1" indent="0">
              <a:lnSpc>
                <a:spcPct val="100000"/>
              </a:lnSpc>
              <a:spcBef>
                <a:spcPct val="0"/>
              </a:spcBef>
              <a:buNone/>
            </a:pPr>
            <a:r>
              <a:rPr lang="fr-FR" sz="1400" b="0" i="0" u="sng" dirty="0">
                <a:solidFill>
                  <a:schemeClr val="tx1"/>
                </a:solidFill>
                <a:latin typeface="Arial" charset="0"/>
              </a:rPr>
              <a:t>Inhibés</a:t>
            </a:r>
            <a:r>
              <a:rPr lang="fr-FR" sz="1400" b="0" i="0" dirty="0">
                <a:solidFill>
                  <a:schemeClr val="tx1"/>
                </a:solidFill>
                <a:latin typeface="Arial" charset="0"/>
              </a:rPr>
              <a:t> par les influx sensitifs provenant des barorécepteurs</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Centre cardio-inhibiteur : constitué de neurones </a:t>
            </a:r>
            <a:r>
              <a:rPr lang="fr-FR" sz="1400" b="0" i="0" u="sng" dirty="0">
                <a:solidFill>
                  <a:schemeClr val="tx1"/>
                </a:solidFill>
                <a:latin typeface="Arial" charset="0"/>
              </a:rPr>
              <a:t>parasympathiques</a:t>
            </a:r>
          </a:p>
          <a:p>
            <a:pPr marL="366713" lvl="1" indent="0">
              <a:lnSpc>
                <a:spcPct val="100000"/>
              </a:lnSpc>
              <a:spcBef>
                <a:spcPct val="0"/>
              </a:spcBef>
              <a:buNone/>
            </a:pPr>
            <a:r>
              <a:rPr lang="fr-FR" sz="1400" b="0" i="0" u="sng" dirty="0">
                <a:solidFill>
                  <a:schemeClr val="tx1"/>
                </a:solidFill>
                <a:latin typeface="Arial" charset="0"/>
              </a:rPr>
              <a:t>Stimulé</a:t>
            </a:r>
            <a:r>
              <a:rPr lang="fr-FR" sz="1400" b="0" i="0" dirty="0">
                <a:solidFill>
                  <a:schemeClr val="tx1"/>
                </a:solidFill>
                <a:latin typeface="Arial" charset="0"/>
              </a:rPr>
              <a:t> par les influx sensitifs provenant des barorécepteurs</a:t>
            </a:r>
            <a:endParaRPr lang="fr-FR" sz="1400" b="0" i="0" u="sng" dirty="0">
              <a:solidFill>
                <a:schemeClr val="tx1"/>
              </a:solidFill>
              <a:latin typeface="Arial" charset="0"/>
            </a:endParaRPr>
          </a:p>
          <a:p>
            <a:pPr>
              <a:lnSpc>
                <a:spcPct val="100000"/>
              </a:lnSpc>
              <a:buSzPct val="120000"/>
            </a:pPr>
            <a:r>
              <a:rPr lang="fr-FR" sz="1600" i="0" dirty="0">
                <a:solidFill>
                  <a:schemeClr val="tx1"/>
                </a:solidFill>
                <a:latin typeface="Arial" charset="0"/>
              </a:rPr>
              <a:t>Tonus vasomoteur :</a:t>
            </a:r>
            <a:endParaRPr lang="fr-FR" sz="1600" b="0" i="0" dirty="0">
              <a:solidFill>
                <a:schemeClr val="tx1"/>
              </a:solidFill>
              <a:latin typeface="Arial" charset="0"/>
            </a:endParaRP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État d’une vasoconstriction partielle (en particulier des artérioles) mais soutenue causée par des influx sympathiques constants</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Toute diminution de l’activité sympathique </a:t>
            </a:r>
            <a:r>
              <a:rPr lang="fr-FR" sz="1400" b="0" i="0" dirty="0">
                <a:solidFill>
                  <a:schemeClr val="tx1"/>
                </a:solidFill>
                <a:latin typeface="Arial" charset="0"/>
                <a:sym typeface="Symbol" pitchFamily="18" charset="2"/>
              </a:rPr>
              <a:t></a:t>
            </a:r>
            <a:r>
              <a:rPr lang="fr-FR" sz="1400" b="0" i="0" dirty="0">
                <a:solidFill>
                  <a:schemeClr val="tx1"/>
                </a:solidFill>
                <a:latin typeface="Arial" charset="0"/>
              </a:rPr>
              <a:t> vasodilatation</a:t>
            </a:r>
          </a:p>
          <a:p>
            <a:pPr marL="358775" lvl="1" indent="-179388">
              <a:lnSpc>
                <a:spcPct val="100000"/>
              </a:lnSpc>
              <a:spcBef>
                <a:spcPct val="0"/>
              </a:spcBef>
              <a:buFont typeface="Arial" pitchFamily="34" charset="0"/>
              <a:buChar char="−"/>
            </a:pPr>
            <a:r>
              <a:rPr lang="fr-FR" sz="1400" b="0" i="0" dirty="0">
                <a:solidFill>
                  <a:schemeClr val="tx1"/>
                </a:solidFill>
                <a:latin typeface="Arial" charset="0"/>
              </a:rPr>
              <a:t>Toute augmentation a l’effet inverse</a:t>
            </a:r>
          </a:p>
          <a:p>
            <a:pPr>
              <a:lnSpc>
                <a:spcPct val="100000"/>
              </a:lnSpc>
              <a:buSzPct val="120000"/>
            </a:pPr>
            <a:r>
              <a:rPr lang="fr-FR" sz="1600" i="0" dirty="0">
                <a:solidFill>
                  <a:schemeClr val="tx1"/>
                </a:solidFill>
                <a:latin typeface="Arial" charset="0"/>
              </a:rPr>
              <a:t>Réflexe déclenché par une augmentation de la pression artérielle :</a:t>
            </a:r>
          </a:p>
          <a:p>
            <a:pPr marL="446088" lvl="1" indent="-266700">
              <a:lnSpc>
                <a:spcPct val="100000"/>
              </a:lnSpc>
              <a:spcBef>
                <a:spcPct val="0"/>
              </a:spcBef>
              <a:buFont typeface="Symbol" pitchFamily="18" charset="2"/>
              <a:buChar char="®"/>
            </a:pPr>
            <a:r>
              <a:rPr lang="fr-FR" sz="1400" b="0" i="0" u="sng" dirty="0">
                <a:solidFill>
                  <a:schemeClr val="tx1"/>
                </a:solidFill>
                <a:latin typeface="Arial" charset="0"/>
              </a:rPr>
              <a:t>Augmentation de la pression artérielle</a:t>
            </a:r>
            <a:r>
              <a:rPr lang="fr-FR" sz="1400" b="0" i="0" dirty="0">
                <a:solidFill>
                  <a:schemeClr val="tx1"/>
                </a:solidFill>
                <a:latin typeface="Arial" charset="0"/>
              </a:rPr>
              <a:t> cause un étirement des barorécepteurs</a:t>
            </a:r>
          </a:p>
          <a:p>
            <a:pPr marL="446088" lvl="1" indent="-266700">
              <a:lnSpc>
                <a:spcPct val="100000"/>
              </a:lnSpc>
              <a:spcBef>
                <a:spcPct val="0"/>
              </a:spcBef>
              <a:buFont typeface="Symbol" pitchFamily="18" charset="2"/>
              <a:buChar char="®"/>
            </a:pPr>
            <a:r>
              <a:rPr lang="fr-FR" sz="1400" b="0" i="0" dirty="0">
                <a:solidFill>
                  <a:schemeClr val="tx1"/>
                </a:solidFill>
                <a:latin typeface="Arial" charset="0"/>
                <a:sym typeface="Symbol" pitchFamily="18" charset="2"/>
              </a:rPr>
              <a:t>Influx afférents au centre cardiovasculaire</a:t>
            </a:r>
          </a:p>
          <a:p>
            <a:pPr marL="446088" lvl="1" indent="-266700">
              <a:lnSpc>
                <a:spcPct val="100000"/>
              </a:lnSpc>
              <a:spcBef>
                <a:spcPct val="0"/>
              </a:spcBef>
              <a:buFont typeface="Symbol" pitchFamily="18" charset="2"/>
              <a:buChar char="®"/>
            </a:pPr>
            <a:r>
              <a:rPr lang="fr-FR" sz="1400" i="0" dirty="0">
                <a:solidFill>
                  <a:schemeClr val="tx1"/>
                </a:solidFill>
                <a:latin typeface="Arial" charset="0"/>
                <a:sym typeface="Symbol" pitchFamily="18" charset="2"/>
              </a:rPr>
              <a:t>Inhibition</a:t>
            </a:r>
            <a:r>
              <a:rPr lang="fr-FR" sz="1400" b="0" i="0" dirty="0">
                <a:solidFill>
                  <a:schemeClr val="tx1"/>
                </a:solidFill>
                <a:latin typeface="Arial" charset="0"/>
              </a:rPr>
              <a:t> des centres vasomoteur et </a:t>
            </a:r>
            <a:r>
              <a:rPr lang="fr-FR" sz="1400" b="0" i="0" dirty="0" err="1">
                <a:solidFill>
                  <a:schemeClr val="tx1"/>
                </a:solidFill>
                <a:latin typeface="Arial" charset="0"/>
              </a:rPr>
              <a:t>cardioaccélérateur</a:t>
            </a:r>
            <a:r>
              <a:rPr lang="fr-FR" sz="1400" b="0" i="0" dirty="0">
                <a:solidFill>
                  <a:schemeClr val="tx1"/>
                </a:solidFill>
                <a:latin typeface="Arial" charset="0"/>
              </a:rPr>
              <a:t> + </a:t>
            </a:r>
            <a:r>
              <a:rPr lang="fr-FR" sz="1400" i="0" dirty="0">
                <a:solidFill>
                  <a:schemeClr val="tx1"/>
                </a:solidFill>
                <a:latin typeface="Arial" charset="0"/>
              </a:rPr>
              <a:t>activation</a:t>
            </a:r>
            <a:r>
              <a:rPr lang="fr-FR" sz="1400" b="0" i="0" dirty="0">
                <a:solidFill>
                  <a:schemeClr val="tx1"/>
                </a:solidFill>
                <a:latin typeface="Arial" charset="0"/>
              </a:rPr>
              <a:t> du centre cardio-inhibiteur</a:t>
            </a:r>
          </a:p>
          <a:p>
            <a:pPr marL="446088" lvl="1" indent="-266700">
              <a:lnSpc>
                <a:spcPct val="100000"/>
              </a:lnSpc>
              <a:spcBef>
                <a:spcPct val="0"/>
              </a:spcBef>
              <a:buFont typeface="Symbol" pitchFamily="18" charset="2"/>
              <a:buChar char="®"/>
            </a:pPr>
            <a:r>
              <a:rPr lang="fr-FR" sz="1400" b="0" i="0" dirty="0">
                <a:solidFill>
                  <a:schemeClr val="tx1"/>
                </a:solidFill>
                <a:latin typeface="Arial" charset="0"/>
              </a:rPr>
              <a:t>Diminution de la pression artérielle, causée par 3 mécanismes principaux :</a:t>
            </a:r>
          </a:p>
          <a:p>
            <a:pPr marL="804863" lvl="2" indent="-358775">
              <a:lnSpc>
                <a:spcPct val="100000"/>
              </a:lnSpc>
              <a:spcBef>
                <a:spcPct val="0"/>
              </a:spcBef>
              <a:buFontTx/>
              <a:buNone/>
            </a:pPr>
            <a:r>
              <a:rPr lang="fr-FR" sz="1400" b="0" i="0" dirty="0">
                <a:solidFill>
                  <a:schemeClr val="tx1"/>
                </a:solidFill>
                <a:latin typeface="Arial" charset="0"/>
              </a:rPr>
              <a:t>(i)	Dilatation des artérioles, et donc diminution de la résistance périphérique</a:t>
            </a:r>
          </a:p>
          <a:p>
            <a:pPr marL="804863" lvl="2" indent="-358775">
              <a:lnSpc>
                <a:spcPct val="100000"/>
              </a:lnSpc>
              <a:spcBef>
                <a:spcPct val="0"/>
              </a:spcBef>
              <a:buFontTx/>
              <a:buNone/>
            </a:pPr>
            <a:r>
              <a:rPr lang="fr-FR" sz="1400" b="0" i="0" dirty="0">
                <a:solidFill>
                  <a:schemeClr val="tx1"/>
                </a:solidFill>
                <a:latin typeface="Arial" charset="0"/>
              </a:rPr>
              <a:t>(ii)	Dilatation des veines, et donc diminution du retour veineux</a:t>
            </a:r>
          </a:p>
          <a:p>
            <a:pPr marL="804863" lvl="2" indent="-358775">
              <a:lnSpc>
                <a:spcPct val="100000"/>
              </a:lnSpc>
              <a:spcBef>
                <a:spcPct val="0"/>
              </a:spcBef>
              <a:buFontTx/>
              <a:buNone/>
            </a:pPr>
            <a:r>
              <a:rPr lang="fr-FR" sz="1400" b="0" i="0" dirty="0">
                <a:solidFill>
                  <a:schemeClr val="tx1"/>
                </a:solidFill>
                <a:latin typeface="Arial" charset="0"/>
              </a:rPr>
              <a:t>(iii)	Diminution de la fréquence cardiaque et de la contractilité par les centres cardiaques</a:t>
            </a:r>
          </a:p>
          <a:p>
            <a:pPr indent="-4763">
              <a:lnSpc>
                <a:spcPct val="100000"/>
              </a:lnSpc>
              <a:buFontTx/>
              <a:buNone/>
            </a:pPr>
            <a:r>
              <a:rPr lang="fr-FR" sz="1400" b="0" i="0" dirty="0">
                <a:solidFill>
                  <a:schemeClr val="tx1"/>
                </a:solidFill>
                <a:latin typeface="Arial" charset="0"/>
              </a:rPr>
              <a:t>Une </a:t>
            </a:r>
            <a:r>
              <a:rPr lang="fr-FR" sz="1400" b="0" i="0" u="sng" dirty="0">
                <a:solidFill>
                  <a:schemeClr val="tx1"/>
                </a:solidFill>
                <a:latin typeface="Arial" charset="0"/>
              </a:rPr>
              <a:t>diminution de la pression artérielle</a:t>
            </a:r>
            <a:r>
              <a:rPr lang="fr-FR" sz="1400" b="0" i="0" dirty="0">
                <a:solidFill>
                  <a:schemeClr val="tx1"/>
                </a:solidFill>
                <a:latin typeface="Arial" charset="0"/>
              </a:rPr>
              <a:t> déclencherait des réponses opposées (y compris une </a:t>
            </a:r>
            <a:r>
              <a:rPr lang="fr-FR" sz="1400" b="0" i="0" u="sng" dirty="0">
                <a:solidFill>
                  <a:schemeClr val="tx1"/>
                </a:solidFill>
                <a:latin typeface="Arial" charset="0"/>
              </a:rPr>
              <a:t>vasoconstriction</a:t>
            </a:r>
            <a:r>
              <a:rPr lang="fr-FR" sz="1400" b="0" i="0" dirty="0">
                <a:solidFill>
                  <a:schemeClr val="tx1"/>
                </a:solidFill>
                <a:latin typeface="Arial" charset="0"/>
              </a:rPr>
              <a:t>) afin de rehausser la pression artérielle.</a:t>
            </a:r>
          </a:p>
          <a:p>
            <a:pPr algn="ctr">
              <a:lnSpc>
                <a:spcPct val="100000"/>
              </a:lnSpc>
              <a:spcBef>
                <a:spcPts val="600"/>
              </a:spcBef>
              <a:buFontTx/>
              <a:buNone/>
            </a:pPr>
            <a:r>
              <a:rPr lang="fr-FR" sz="1600" i="0" dirty="0">
                <a:solidFill>
                  <a:schemeClr val="tx1"/>
                </a:solidFill>
                <a:latin typeface="Arial" charset="0"/>
              </a:rPr>
              <a:t>BUT :</a:t>
            </a:r>
            <a:r>
              <a:rPr lang="fr-FR" sz="1600" b="0" i="0" dirty="0">
                <a:solidFill>
                  <a:schemeClr val="tx1"/>
                </a:solidFill>
                <a:latin typeface="Arial" charset="0"/>
              </a:rPr>
              <a:t>  protège contre les changements à </a:t>
            </a:r>
            <a:r>
              <a:rPr lang="fr-FR" sz="1600" i="0" dirty="0">
                <a:solidFill>
                  <a:schemeClr val="tx1"/>
                </a:solidFill>
                <a:latin typeface="Arial" charset="0"/>
              </a:rPr>
              <a:t>court terme</a:t>
            </a:r>
            <a:r>
              <a:rPr lang="fr-FR" sz="1600" b="0" i="0" dirty="0">
                <a:solidFill>
                  <a:schemeClr val="tx1"/>
                </a:solidFill>
                <a:latin typeface="Arial" charset="0"/>
              </a:rPr>
              <a:t> de la pression artérielle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314739" y="1749732"/>
            <a:ext cx="8514522" cy="4168321"/>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b="1" i="1">
                <a:solidFill>
                  <a:srgbClr val="333399"/>
                </a:solidFill>
                <a:latin typeface="Times New Roman" pitchFamily="18" charset="0"/>
              </a:defRPr>
            </a:lvl1pPr>
            <a:lvl2pPr marL="530225" indent="-168275">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363538" indent="-363538">
              <a:lnSpc>
                <a:spcPct val="90000"/>
              </a:lnSpc>
              <a:spcBef>
                <a:spcPct val="50000"/>
              </a:spcBef>
              <a:buFont typeface="+mj-lt"/>
              <a:buAutoNum type="romanLcPeriod"/>
            </a:pPr>
            <a:r>
              <a:rPr lang="fr-FR" u="sng" dirty="0">
                <a:solidFill>
                  <a:schemeClr val="tx1"/>
                </a:solidFill>
                <a:latin typeface="Arial" charset="0"/>
              </a:rPr>
              <a:t>Réflexes déclenchés par les chimiorécepteurs</a:t>
            </a:r>
            <a:r>
              <a:rPr lang="fr-FR" dirty="0">
                <a:solidFill>
                  <a:schemeClr val="tx1"/>
                </a:solidFill>
                <a:latin typeface="Arial" charset="0"/>
              </a:rPr>
              <a:t> </a:t>
            </a:r>
            <a:r>
              <a:rPr lang="fr-FR" i="0" dirty="0">
                <a:solidFill>
                  <a:schemeClr val="tx1"/>
                </a:solidFill>
                <a:latin typeface="Arial" charset="0"/>
              </a:rPr>
              <a:t>:</a:t>
            </a:r>
            <a:endParaRPr lang="fr-FR" u="sng" dirty="0">
              <a:solidFill>
                <a:srgbClr val="A50021"/>
              </a:solidFill>
              <a:latin typeface="Arial" charset="0"/>
            </a:endParaRPr>
          </a:p>
          <a:p>
            <a:pPr marL="538163" indent="-174625">
              <a:lnSpc>
                <a:spcPct val="100000"/>
              </a:lnSpc>
              <a:spcBef>
                <a:spcPts val="600"/>
              </a:spcBef>
            </a:pPr>
            <a:r>
              <a:rPr lang="fr-FR" sz="1600" dirty="0">
                <a:solidFill>
                  <a:schemeClr val="tx1"/>
                </a:solidFill>
                <a:latin typeface="Arial" charset="0"/>
              </a:rPr>
              <a:t>Chimiorécepteurs </a:t>
            </a:r>
            <a:r>
              <a:rPr lang="fr-FR" sz="1600" i="0" dirty="0">
                <a:solidFill>
                  <a:schemeClr val="tx1"/>
                </a:solidFill>
                <a:latin typeface="Arial" charset="0"/>
              </a:rPr>
              <a:t>:</a:t>
            </a:r>
            <a:endParaRPr lang="fr-FR" sz="1600" b="0" i="0" dirty="0">
              <a:solidFill>
                <a:schemeClr val="tx1"/>
              </a:solidFill>
              <a:latin typeface="Arial" charset="0"/>
            </a:endParaRPr>
          </a:p>
          <a:p>
            <a:pPr marL="709613" lvl="1" indent="-179388">
              <a:lnSpc>
                <a:spcPct val="100000"/>
              </a:lnSpc>
              <a:spcBef>
                <a:spcPct val="0"/>
              </a:spcBef>
              <a:buFont typeface="Arial" pitchFamily="34" charset="0"/>
              <a:buChar char="−"/>
            </a:pPr>
            <a:r>
              <a:rPr lang="fr-FR" sz="1400" b="0" i="0" dirty="0">
                <a:solidFill>
                  <a:schemeClr val="tx1"/>
                </a:solidFill>
                <a:latin typeface="Arial" charset="0"/>
              </a:rPr>
              <a:t>Dans la crosse de l’aorte et les artères carotides (tout près des barorécepteurs), et dans le bulbe rachidien (près des centres cardiaques).</a:t>
            </a:r>
          </a:p>
          <a:p>
            <a:pPr marL="709613" lvl="1" indent="-179388">
              <a:lnSpc>
                <a:spcPct val="100000"/>
              </a:lnSpc>
              <a:spcBef>
                <a:spcPct val="0"/>
              </a:spcBef>
              <a:buFont typeface="Arial" pitchFamily="34" charset="0"/>
              <a:buChar char="−"/>
            </a:pPr>
            <a:r>
              <a:rPr lang="fr-FR" sz="1400" b="0" i="0" dirty="0">
                <a:solidFill>
                  <a:schemeClr val="tx1"/>
                </a:solidFill>
                <a:latin typeface="Arial" charset="0"/>
              </a:rPr>
              <a:t>Sensibles aux variations de O</a:t>
            </a:r>
            <a:r>
              <a:rPr lang="fr-FR" sz="1400" b="0" i="0" baseline="-10000" dirty="0">
                <a:solidFill>
                  <a:schemeClr val="tx1"/>
                </a:solidFill>
                <a:latin typeface="Arial" charset="0"/>
              </a:rPr>
              <a:t>2</a:t>
            </a:r>
            <a:r>
              <a:rPr lang="fr-FR" sz="1400" b="0" i="0" dirty="0">
                <a:solidFill>
                  <a:schemeClr val="tx1"/>
                </a:solidFill>
                <a:latin typeface="Arial" charset="0"/>
              </a:rPr>
              <a:t>, CO</a:t>
            </a:r>
            <a:r>
              <a:rPr lang="fr-FR" sz="1400" b="0" i="0" baseline="-10000" dirty="0">
                <a:solidFill>
                  <a:schemeClr val="tx1"/>
                </a:solidFill>
                <a:latin typeface="Arial" charset="0"/>
              </a:rPr>
              <a:t>2</a:t>
            </a:r>
            <a:r>
              <a:rPr lang="fr-FR" sz="1400" b="0" i="0" dirty="0">
                <a:solidFill>
                  <a:schemeClr val="tx1"/>
                </a:solidFill>
                <a:latin typeface="Arial" charset="0"/>
              </a:rPr>
              <a:t>, et H</a:t>
            </a:r>
            <a:r>
              <a:rPr lang="fr-FR" sz="1400" b="0" i="0" baseline="38000" dirty="0">
                <a:solidFill>
                  <a:schemeClr val="tx1"/>
                </a:solidFill>
                <a:latin typeface="Arial" charset="0"/>
              </a:rPr>
              <a:t>+ </a:t>
            </a:r>
            <a:r>
              <a:rPr lang="fr-FR" sz="1400" b="0" i="0" dirty="0">
                <a:solidFill>
                  <a:schemeClr val="tx1"/>
                </a:solidFill>
                <a:latin typeface="Arial" charset="0"/>
              </a:rPr>
              <a:t>du </a:t>
            </a:r>
            <a:r>
              <a:rPr lang="fr-FR" sz="1400" b="0" i="0" u="sng" dirty="0">
                <a:solidFill>
                  <a:schemeClr val="tx1"/>
                </a:solidFill>
                <a:latin typeface="Arial" charset="0"/>
              </a:rPr>
              <a:t>sang artériel</a:t>
            </a:r>
            <a:r>
              <a:rPr lang="fr-FR" sz="1400" b="0" i="0" dirty="0">
                <a:solidFill>
                  <a:schemeClr val="tx1"/>
                </a:solidFill>
                <a:latin typeface="Arial" charset="0"/>
              </a:rPr>
              <a:t>.</a:t>
            </a:r>
          </a:p>
          <a:p>
            <a:pPr marL="363538" indent="0">
              <a:lnSpc>
                <a:spcPct val="100000"/>
              </a:lnSpc>
              <a:spcBef>
                <a:spcPts val="600"/>
              </a:spcBef>
              <a:buNone/>
            </a:pPr>
            <a:r>
              <a:rPr lang="fr-FR" sz="1500" b="0" i="0" dirty="0">
                <a:solidFill>
                  <a:schemeClr val="tx1"/>
                </a:solidFill>
                <a:latin typeface="Arial" charset="0"/>
              </a:rPr>
              <a:t>Une </a:t>
            </a:r>
            <a:r>
              <a:rPr lang="fr-FR" sz="1500" i="0" dirty="0">
                <a:solidFill>
                  <a:schemeClr val="tx1"/>
                </a:solidFill>
                <a:latin typeface="Arial" charset="0"/>
              </a:rPr>
              <a:t>diminution</a:t>
            </a:r>
            <a:r>
              <a:rPr lang="fr-FR" sz="1500" b="0" i="0" dirty="0">
                <a:solidFill>
                  <a:schemeClr val="tx1"/>
                </a:solidFill>
                <a:latin typeface="Arial" charset="0"/>
              </a:rPr>
              <a:t> en O</a:t>
            </a:r>
            <a:r>
              <a:rPr lang="fr-FR" sz="1500" b="0" i="0" baseline="-25000" dirty="0">
                <a:solidFill>
                  <a:schemeClr val="tx1"/>
                </a:solidFill>
                <a:latin typeface="Arial" charset="0"/>
              </a:rPr>
              <a:t>2</a:t>
            </a:r>
            <a:r>
              <a:rPr lang="fr-FR" sz="1500" b="0" i="0" dirty="0">
                <a:solidFill>
                  <a:schemeClr val="tx1"/>
                </a:solidFill>
                <a:latin typeface="Arial" charset="0"/>
              </a:rPr>
              <a:t>, une </a:t>
            </a:r>
            <a:r>
              <a:rPr lang="fr-FR" sz="1500" i="0" dirty="0">
                <a:solidFill>
                  <a:schemeClr val="tx1"/>
                </a:solidFill>
                <a:latin typeface="Arial" charset="0"/>
              </a:rPr>
              <a:t>diminution </a:t>
            </a:r>
            <a:r>
              <a:rPr lang="fr-FR" sz="1500" b="0" i="0" dirty="0">
                <a:solidFill>
                  <a:schemeClr val="tx1"/>
                </a:solidFill>
                <a:latin typeface="Arial" charset="0"/>
              </a:rPr>
              <a:t>du pH ou une </a:t>
            </a:r>
            <a:r>
              <a:rPr lang="fr-FR" sz="1500" i="0" dirty="0">
                <a:solidFill>
                  <a:schemeClr val="tx1"/>
                </a:solidFill>
                <a:latin typeface="Arial" charset="0"/>
              </a:rPr>
              <a:t>augmentation</a:t>
            </a:r>
            <a:r>
              <a:rPr lang="fr-FR" sz="1500" b="0" i="0" dirty="0">
                <a:solidFill>
                  <a:schemeClr val="tx1"/>
                </a:solidFill>
                <a:latin typeface="Arial" charset="0"/>
              </a:rPr>
              <a:t> en CO</a:t>
            </a:r>
            <a:r>
              <a:rPr lang="fr-FR" sz="1500" b="0" i="0" baseline="-25000" dirty="0">
                <a:solidFill>
                  <a:schemeClr val="tx1"/>
                </a:solidFill>
                <a:latin typeface="Arial" charset="0"/>
              </a:rPr>
              <a:t>2</a:t>
            </a:r>
            <a:r>
              <a:rPr lang="fr-FR" sz="1500" b="0" i="0" dirty="0">
                <a:solidFill>
                  <a:schemeClr val="tx1"/>
                </a:solidFill>
                <a:latin typeface="Arial" charset="0"/>
              </a:rPr>
              <a:t> dans le sang artériel causent une </a:t>
            </a:r>
            <a:r>
              <a:rPr lang="fr-FR" sz="1500" i="0" dirty="0">
                <a:solidFill>
                  <a:schemeClr val="tx1"/>
                </a:solidFill>
                <a:latin typeface="Arial" charset="0"/>
              </a:rPr>
              <a:t>augmentation</a:t>
            </a:r>
            <a:r>
              <a:rPr lang="fr-FR" sz="1500" b="0" i="0" dirty="0">
                <a:solidFill>
                  <a:schemeClr val="tx1"/>
                </a:solidFill>
                <a:latin typeface="Arial" charset="0"/>
              </a:rPr>
              <a:t> de la pression artérielle : </a:t>
            </a:r>
          </a:p>
          <a:p>
            <a:pPr marL="714375" lvl="1" indent="-363538">
              <a:lnSpc>
                <a:spcPct val="100000"/>
              </a:lnSpc>
              <a:spcBef>
                <a:spcPts val="200"/>
              </a:spcBef>
              <a:buFont typeface="Symbol" panose="05050102010706020507" pitchFamily="18" charset="2"/>
              <a:buChar char="®"/>
            </a:pPr>
            <a:r>
              <a:rPr lang="fr-FR" sz="1400" b="0" i="0" dirty="0">
                <a:solidFill>
                  <a:schemeClr val="tx1"/>
                </a:solidFill>
                <a:latin typeface="Arial" charset="0"/>
              </a:rPr>
              <a:t>Chimiorécepteurs aux centres cardioaccélérateur et vasomoteur</a:t>
            </a:r>
          </a:p>
          <a:p>
            <a:pPr marL="714375" lvl="1" indent="-363538">
              <a:lnSpc>
                <a:spcPct val="100000"/>
              </a:lnSpc>
              <a:spcBef>
                <a:spcPts val="200"/>
              </a:spcBef>
              <a:buFontTx/>
              <a:buNone/>
            </a:pPr>
            <a:r>
              <a:rPr lang="fr-FR" sz="1400" b="0" i="0" dirty="0">
                <a:solidFill>
                  <a:schemeClr val="tx1"/>
                </a:solidFill>
                <a:latin typeface="Arial" charset="0"/>
                <a:sym typeface="Symbol" pitchFamily="18" charset="2"/>
              </a:rPr>
              <a:t>	Augmentation du débit cardiaque et</a:t>
            </a:r>
            <a:r>
              <a:rPr lang="fr-FR" sz="1400" b="0" i="0" dirty="0">
                <a:solidFill>
                  <a:schemeClr val="tx1"/>
                </a:solidFill>
                <a:latin typeface="Arial" charset="0"/>
              </a:rPr>
              <a:t> vasoconstriction</a:t>
            </a:r>
          </a:p>
          <a:p>
            <a:pPr marL="714375" lvl="1" indent="-363538">
              <a:lnSpc>
                <a:spcPct val="100000"/>
              </a:lnSpc>
              <a:spcBef>
                <a:spcPts val="200"/>
              </a:spcBef>
              <a:buFontTx/>
              <a:buNone/>
            </a:pPr>
            <a:r>
              <a:rPr lang="fr-FR" sz="1400" b="0" i="0" dirty="0">
                <a:solidFill>
                  <a:schemeClr val="tx1"/>
                </a:solidFill>
                <a:latin typeface="Arial" charset="0"/>
                <a:sym typeface="Symbol" pitchFamily="18" charset="2"/>
              </a:rPr>
              <a:t>	Augmentation de la pression artérielle</a:t>
            </a:r>
          </a:p>
          <a:p>
            <a:pPr marL="714375" lvl="1" indent="-363538">
              <a:lnSpc>
                <a:spcPct val="100000"/>
              </a:lnSpc>
              <a:spcBef>
                <a:spcPts val="200"/>
              </a:spcBef>
              <a:buFont typeface="Symbol"/>
              <a:buChar char="®"/>
            </a:pPr>
            <a:r>
              <a:rPr lang="fr-FR" sz="1400" b="0" i="0" dirty="0">
                <a:solidFill>
                  <a:schemeClr val="tx1"/>
                </a:solidFill>
                <a:latin typeface="Arial" charset="0"/>
              </a:rPr>
              <a:t>Accélère la circulation sanguine vers le cœur et les poumons</a:t>
            </a:r>
          </a:p>
          <a:p>
            <a:pPr marL="363538" indent="-363538">
              <a:lnSpc>
                <a:spcPct val="100000"/>
              </a:lnSpc>
              <a:spcBef>
                <a:spcPts val="1800"/>
              </a:spcBef>
              <a:buFont typeface="+mj-lt"/>
              <a:buAutoNum type="romanLcPeriod" startAt="2"/>
            </a:pPr>
            <a:r>
              <a:rPr lang="fr-FR" u="sng" dirty="0">
                <a:solidFill>
                  <a:schemeClr val="tx1"/>
                </a:solidFill>
                <a:latin typeface="Arial" charset="0"/>
              </a:rPr>
              <a:t>Centres cérébraux supérieurs</a:t>
            </a:r>
            <a:r>
              <a:rPr lang="fr-FR" dirty="0">
                <a:solidFill>
                  <a:schemeClr val="tx1"/>
                </a:solidFill>
                <a:latin typeface="Arial" charset="0"/>
              </a:rPr>
              <a:t> </a:t>
            </a:r>
            <a:r>
              <a:rPr lang="fr-FR" i="0" dirty="0">
                <a:solidFill>
                  <a:schemeClr val="tx1"/>
                </a:solidFill>
                <a:latin typeface="Arial" charset="0"/>
              </a:rPr>
              <a:t>:</a:t>
            </a:r>
            <a:endParaRPr lang="fr-FR" b="0" i="0" dirty="0">
              <a:solidFill>
                <a:schemeClr val="tx1"/>
              </a:solidFill>
              <a:latin typeface="Arial" charset="0"/>
            </a:endParaRPr>
          </a:p>
          <a:p>
            <a:pPr marL="631825" lvl="1" indent="-268288">
              <a:lnSpc>
                <a:spcPct val="100000"/>
              </a:lnSpc>
              <a:spcBef>
                <a:spcPts val="600"/>
              </a:spcBef>
              <a:buFontTx/>
              <a:buNone/>
            </a:pPr>
            <a:r>
              <a:rPr lang="fr-FR" sz="1400" b="0" i="0" dirty="0">
                <a:solidFill>
                  <a:schemeClr val="tx1"/>
                </a:solidFill>
                <a:latin typeface="Arial" charset="0"/>
              </a:rPr>
              <a:t>Réaction de “lutte ou de fuite”, stress, exercice, …</a:t>
            </a:r>
          </a:p>
          <a:p>
            <a:pPr marL="714375" lvl="1" indent="-350838">
              <a:lnSpc>
                <a:spcPct val="100000"/>
              </a:lnSpc>
              <a:spcBef>
                <a:spcPts val="200"/>
              </a:spcBef>
              <a:buFont typeface="Symbol"/>
              <a:buChar char="®"/>
            </a:pPr>
            <a:r>
              <a:rPr lang="fr-FR" sz="1400" b="0" i="0" dirty="0">
                <a:solidFill>
                  <a:schemeClr val="tx1"/>
                </a:solidFill>
                <a:latin typeface="Arial" charset="0"/>
              </a:rPr>
              <a:t>Hypothalamus </a:t>
            </a:r>
            <a:r>
              <a:rPr lang="fr-FR" sz="1400" b="0" i="0" dirty="0">
                <a:solidFill>
                  <a:schemeClr val="tx1"/>
                </a:solidFill>
                <a:latin typeface="Arial" charset="0"/>
                <a:sym typeface="Symbol" pitchFamily="18" charset="2"/>
              </a:rPr>
              <a:t> Centre cardiovasculaire</a:t>
            </a:r>
          </a:p>
          <a:p>
            <a:pPr marL="714375" lvl="1" indent="-350838">
              <a:lnSpc>
                <a:spcPct val="100000"/>
              </a:lnSpc>
              <a:spcBef>
                <a:spcPts val="200"/>
              </a:spcBef>
              <a:buFont typeface="Symbol"/>
              <a:buChar char="®"/>
            </a:pPr>
            <a:r>
              <a:rPr lang="fr-FR" sz="1400" b="0" i="0" dirty="0">
                <a:solidFill>
                  <a:schemeClr val="tx1"/>
                </a:solidFill>
                <a:latin typeface="Arial" charset="0"/>
                <a:sym typeface="Symbol" pitchFamily="18" charset="2"/>
              </a:rPr>
              <a:t>Changement de la pression artérielle</a:t>
            </a:r>
            <a:endParaRPr lang="fr-FR" sz="1400" b="0" i="0" dirty="0">
              <a:solidFill>
                <a:schemeClr val="tx1"/>
              </a:solidFill>
              <a:latin typeface="Arial" charset="0"/>
            </a:endParaRPr>
          </a:p>
        </p:txBody>
      </p:sp>
      <p:sp>
        <p:nvSpPr>
          <p:cNvPr id="6147" name="Text Box 6"/>
          <p:cNvSpPr txBox="1">
            <a:spLocks noChangeArrowheads="1"/>
          </p:cNvSpPr>
          <p:nvPr/>
        </p:nvSpPr>
        <p:spPr bwMode="auto">
          <a:xfrm>
            <a:off x="304800" y="943357"/>
            <a:ext cx="8458200" cy="806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6213" indent="-176213">
              <a:defRPr b="1" i="1">
                <a:solidFill>
                  <a:srgbClr val="333399"/>
                </a:solidFill>
                <a:latin typeface="Times New Roman" pitchFamily="18" charset="0"/>
              </a:defRPr>
            </a:lvl1pPr>
            <a:lvl2pPr marL="530225" indent="-168275">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lnSpc>
                <a:spcPct val="90000"/>
              </a:lnSpc>
              <a:spcBef>
                <a:spcPct val="50000"/>
              </a:spcBef>
              <a:buNone/>
            </a:pPr>
            <a:r>
              <a:rPr lang="fr-FR" sz="1600" b="0" i="0" dirty="0">
                <a:solidFill>
                  <a:schemeClr val="tx1"/>
                </a:solidFill>
                <a:latin typeface="Arial" charset="0"/>
              </a:rPr>
              <a:t>En plus des barorécepteurs, le centre cardiovasculaire (cardiaque + vasomoteur) répond à :</a:t>
            </a:r>
          </a:p>
          <a:p>
            <a:pPr marL="174625" lvl="1" indent="-174625"/>
            <a:r>
              <a:rPr lang="fr-FR" sz="1600" b="0" dirty="0">
                <a:solidFill>
                  <a:schemeClr val="tx1"/>
                </a:solidFill>
                <a:latin typeface="Arial" charset="0"/>
              </a:rPr>
              <a:t> Chimiorécepteurs</a:t>
            </a:r>
            <a:r>
              <a:rPr lang="fr-FR" sz="1600" b="0" i="0" dirty="0">
                <a:solidFill>
                  <a:schemeClr val="tx1"/>
                </a:solidFill>
                <a:latin typeface="Arial" charset="0"/>
              </a:rPr>
              <a:t> (O</a:t>
            </a:r>
            <a:r>
              <a:rPr lang="fr-FR" sz="1600" b="0" i="0" baseline="-14000" dirty="0">
                <a:solidFill>
                  <a:schemeClr val="tx1"/>
                </a:solidFill>
                <a:latin typeface="Arial" charset="0"/>
              </a:rPr>
              <a:t>2</a:t>
            </a:r>
            <a:r>
              <a:rPr lang="fr-FR" sz="1600" b="0" i="0" dirty="0">
                <a:solidFill>
                  <a:schemeClr val="tx1"/>
                </a:solidFill>
                <a:latin typeface="Arial" charset="0"/>
              </a:rPr>
              <a:t>, CO</a:t>
            </a:r>
            <a:r>
              <a:rPr lang="fr-FR" sz="1600" b="0" i="0" baseline="-12000" dirty="0">
                <a:solidFill>
                  <a:schemeClr val="tx1"/>
                </a:solidFill>
                <a:latin typeface="Arial" charset="0"/>
              </a:rPr>
              <a:t>2</a:t>
            </a:r>
            <a:r>
              <a:rPr lang="fr-FR" sz="1600" b="0" i="0" dirty="0">
                <a:solidFill>
                  <a:schemeClr val="tx1"/>
                </a:solidFill>
                <a:latin typeface="Arial" charset="0"/>
              </a:rPr>
              <a:t>, H</a:t>
            </a:r>
            <a:r>
              <a:rPr lang="fr-FR" sz="1600" b="0" i="0" baseline="40000" dirty="0">
                <a:solidFill>
                  <a:schemeClr val="tx1"/>
                </a:solidFill>
                <a:latin typeface="Arial" charset="0"/>
              </a:rPr>
              <a:t>+</a:t>
            </a:r>
            <a:r>
              <a:rPr lang="fr-FR" sz="1600" b="0" i="0" dirty="0">
                <a:solidFill>
                  <a:schemeClr val="tx1"/>
                </a:solidFill>
                <a:latin typeface="Arial" charset="0"/>
              </a:rPr>
              <a:t>)</a:t>
            </a:r>
          </a:p>
          <a:p>
            <a:pPr marL="174625" lvl="1" indent="-174625"/>
            <a:r>
              <a:rPr lang="fr-FR" sz="1600" b="0" dirty="0">
                <a:solidFill>
                  <a:schemeClr val="tx1"/>
                </a:solidFill>
                <a:latin typeface="Arial" charset="0"/>
              </a:rPr>
              <a:t> Centres cérébraux supérieurs</a:t>
            </a:r>
            <a:endParaRPr lang="fr-FR" sz="1600" u="sng" dirty="0">
              <a:solidFill>
                <a:schemeClr val="tx1"/>
              </a:solidFill>
              <a:latin typeface="Arial" charset="0"/>
            </a:endParaRPr>
          </a:p>
        </p:txBody>
      </p:sp>
      <p:sp>
        <p:nvSpPr>
          <p:cNvPr id="5" name="Rectangle 2"/>
          <p:cNvSpPr>
            <a:spLocks noChangeArrowheads="1"/>
          </p:cNvSpPr>
          <p:nvPr/>
        </p:nvSpPr>
        <p:spPr bwMode="auto">
          <a:xfrm>
            <a:off x="188224" y="206514"/>
            <a:ext cx="8727176" cy="707886"/>
          </a:xfrm>
          <a:prstGeom prst="rect">
            <a:avLst/>
          </a:prstGeom>
          <a:noFill/>
          <a:ln w="9525" algn="ctr">
            <a:noFill/>
            <a:miter lim="800000"/>
            <a:headEnd/>
            <a:tailEnd/>
          </a:ln>
          <a:effectLst/>
        </p:spPr>
        <p:txBody>
          <a:bodyPr wrap="square">
            <a:spAutoFit/>
          </a:bodyPr>
          <a:lstStyle/>
          <a:p>
            <a:pPr marL="901700" indent="-901700">
              <a:lnSpc>
                <a:spcPct val="100000"/>
              </a:lnSpc>
              <a:spcBef>
                <a:spcPct val="0"/>
              </a:spcBef>
              <a:buFontTx/>
              <a:buNone/>
            </a:pPr>
            <a:r>
              <a:rPr lang="fr-FR" sz="2000" b="0" i="0" dirty="0">
                <a:solidFill>
                  <a:srgbClr val="0000FF"/>
                </a:solidFill>
                <a:latin typeface="Arial" charset="0"/>
              </a:rPr>
              <a:t>6.3.9.2	</a:t>
            </a:r>
            <a:r>
              <a:rPr lang="fr-CA" sz="2000" b="0" i="0" dirty="0">
                <a:solidFill>
                  <a:srgbClr val="0000FF"/>
                </a:solidFill>
                <a:latin typeface="Arial" charset="0"/>
              </a:rPr>
              <a:t>Expliquer les mécanismes nerveux de la régulation à court terme par les chimiorécepteurs et les centres cérébraux supérieurs.</a:t>
            </a:r>
            <a:endParaRPr lang="fr-CA" sz="2000" i="0" dirty="0">
              <a:solidFill>
                <a:srgbClr val="0000FF"/>
              </a:solidFill>
              <a:latin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76200" y="606287"/>
            <a:ext cx="8915400" cy="57183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noAutofit/>
          </a:bodyPr>
          <a:lstStyle>
            <a:lvl1pPr marL="265113" indent="-265113">
              <a:defRPr b="1" i="1">
                <a:solidFill>
                  <a:srgbClr val="333399"/>
                </a:solidFill>
                <a:latin typeface="Times New Roman" pitchFamily="18" charset="0"/>
              </a:defRPr>
            </a:lvl1pPr>
            <a:lvl2pPr marL="722313" indent="-277813">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25000"/>
              </a:spcBef>
              <a:buFontTx/>
              <a:buNone/>
            </a:pPr>
            <a:r>
              <a:rPr lang="fr-FR" sz="1600" i="0" dirty="0">
                <a:solidFill>
                  <a:schemeClr val="tx1"/>
                </a:solidFill>
                <a:latin typeface="Arial" charset="0"/>
              </a:rPr>
              <a:t>	</a:t>
            </a:r>
            <a:r>
              <a:rPr lang="fr-FR" sz="1600" i="0" u="sng" dirty="0">
                <a:solidFill>
                  <a:schemeClr val="tx1"/>
                </a:solidFill>
                <a:latin typeface="Arial" charset="0"/>
              </a:rPr>
              <a:t>Hormones circulantes</a:t>
            </a:r>
          </a:p>
          <a:p>
            <a:pPr marL="533400" lvl="1">
              <a:lnSpc>
                <a:spcPct val="100000"/>
              </a:lnSpc>
              <a:spcBef>
                <a:spcPct val="10000"/>
              </a:spcBef>
              <a:buFontTx/>
              <a:buAutoNum type="arabicPeriod"/>
            </a:pPr>
            <a:r>
              <a:rPr lang="fr-FR" sz="1500" i="0" dirty="0">
                <a:solidFill>
                  <a:schemeClr val="tx1"/>
                </a:solidFill>
                <a:latin typeface="Arial" charset="0"/>
              </a:rPr>
              <a:t>Hormones de la médulla surrénale :</a:t>
            </a:r>
            <a:r>
              <a:rPr lang="fr-FR" sz="1500" b="0" i="0" dirty="0">
                <a:solidFill>
                  <a:schemeClr val="tx1"/>
                </a:solidFill>
                <a:latin typeface="Arial" charset="0"/>
              </a:rPr>
              <a:t>  Adrénaline/Noradrénaline</a:t>
            </a:r>
          </a:p>
          <a:p>
            <a:pPr marL="533400" lvl="1">
              <a:lnSpc>
                <a:spcPct val="100000"/>
              </a:lnSpc>
              <a:spcBef>
                <a:spcPct val="0"/>
              </a:spcBef>
              <a:buFontTx/>
              <a:buNone/>
            </a:pPr>
            <a:r>
              <a:rPr lang="fr-FR" sz="1500" b="0" i="0" dirty="0">
                <a:solidFill>
                  <a:schemeClr val="tx1"/>
                </a:solidFill>
                <a:latin typeface="Arial" charset="0"/>
              </a:rPr>
              <a:t>	(a)  Causent une vasoconstriction (sauf pour les muscles squelettiques/cardiaque : </a:t>
            </a:r>
            <a:r>
              <a:rPr lang="fr-FR" sz="1500" b="0" i="0" u="sng" dirty="0">
                <a:solidFill>
                  <a:schemeClr val="tx1"/>
                </a:solidFill>
                <a:latin typeface="Arial" charset="0"/>
              </a:rPr>
              <a:t>vasodilatation</a:t>
            </a:r>
            <a:r>
              <a:rPr lang="fr-FR" sz="1500" b="0" i="0" dirty="0">
                <a:solidFill>
                  <a:schemeClr val="tx1"/>
                </a:solidFill>
                <a:latin typeface="Arial" charset="0"/>
              </a:rPr>
              <a:t>)</a:t>
            </a:r>
          </a:p>
          <a:p>
            <a:pPr marL="533400" lvl="1">
              <a:lnSpc>
                <a:spcPct val="100000"/>
              </a:lnSpc>
              <a:spcBef>
                <a:spcPct val="0"/>
              </a:spcBef>
              <a:buFontTx/>
              <a:buNone/>
            </a:pPr>
            <a:r>
              <a:rPr lang="fr-FR" sz="1500" b="0" i="0" dirty="0">
                <a:solidFill>
                  <a:schemeClr val="tx1"/>
                </a:solidFill>
                <a:latin typeface="Arial" charset="0"/>
              </a:rPr>
              <a:t>	(b)  Augmentent le DC</a:t>
            </a:r>
          </a:p>
          <a:p>
            <a:pPr marL="533400" lvl="1">
              <a:lnSpc>
                <a:spcPct val="100000"/>
              </a:lnSpc>
              <a:spcBef>
                <a:spcPts val="300"/>
              </a:spcBef>
              <a:buFontTx/>
              <a:buNone/>
            </a:pPr>
            <a:r>
              <a:rPr lang="fr-FR" sz="1500" i="0" dirty="0">
                <a:solidFill>
                  <a:schemeClr val="tx1"/>
                </a:solidFill>
                <a:latin typeface="Arial" charset="0"/>
              </a:rPr>
              <a:t>2.	Facteur natriurétique auriculaire (FNA) :  </a:t>
            </a:r>
            <a:r>
              <a:rPr lang="fr-FR" sz="1500" b="0" i="0" dirty="0">
                <a:solidFill>
                  <a:schemeClr val="tx1"/>
                </a:solidFill>
                <a:latin typeface="Arial" charset="0"/>
              </a:rPr>
              <a:t>produit et libéré par les oreillettes lorsqu’elles sont distendues</a:t>
            </a:r>
          </a:p>
          <a:p>
            <a:pPr marL="533400" lvl="1">
              <a:lnSpc>
                <a:spcPct val="100000"/>
              </a:lnSpc>
              <a:spcBef>
                <a:spcPct val="0"/>
              </a:spcBef>
              <a:buFontTx/>
              <a:buNone/>
            </a:pPr>
            <a:r>
              <a:rPr lang="fr-FR" sz="1500" b="0" i="0" dirty="0">
                <a:solidFill>
                  <a:schemeClr val="tx1"/>
                </a:solidFill>
                <a:latin typeface="Arial" charset="0"/>
              </a:rPr>
              <a:t>	(a)  Cause une vasodilatation</a:t>
            </a:r>
            <a:r>
              <a:rPr lang="fr-FR" sz="1500" dirty="0">
                <a:solidFill>
                  <a:schemeClr val="tx1"/>
                </a:solidFill>
                <a:latin typeface="Arial" charset="0"/>
              </a:rPr>
              <a:t> </a:t>
            </a:r>
            <a:r>
              <a:rPr lang="fr-FR" sz="1500" b="0" i="0" dirty="0">
                <a:solidFill>
                  <a:schemeClr val="tx1"/>
                </a:solidFill>
                <a:latin typeface="Arial" charset="0"/>
              </a:rPr>
              <a:t>généralisée</a:t>
            </a:r>
            <a:r>
              <a:rPr lang="fr-FR" sz="1500" dirty="0">
                <a:solidFill>
                  <a:schemeClr val="tx1"/>
                </a:solidFill>
                <a:latin typeface="Arial" charset="0"/>
              </a:rPr>
              <a:t> </a:t>
            </a:r>
            <a:r>
              <a:rPr lang="fr-FR" sz="1500" b="0" i="0" dirty="0">
                <a:solidFill>
                  <a:schemeClr val="tx1"/>
                </a:solidFill>
                <a:latin typeface="Arial" charset="0"/>
                <a:sym typeface="Symbol" pitchFamily="18" charset="2"/>
              </a:rPr>
              <a:t></a:t>
            </a:r>
            <a:r>
              <a:rPr lang="fr-FR" sz="1500" dirty="0">
                <a:solidFill>
                  <a:schemeClr val="tx1"/>
                </a:solidFill>
                <a:latin typeface="Arial" charset="0"/>
                <a:sym typeface="Symbol" pitchFamily="18" charset="2"/>
              </a:rPr>
              <a:t> </a:t>
            </a:r>
            <a:r>
              <a:rPr lang="fr-FR" sz="1500" i="0" dirty="0">
                <a:solidFill>
                  <a:schemeClr val="tx1"/>
                </a:solidFill>
                <a:latin typeface="Arial" charset="0"/>
                <a:sym typeface="Symbol" pitchFamily="18" charset="2"/>
              </a:rPr>
              <a:t> </a:t>
            </a:r>
            <a:r>
              <a:rPr lang="fr-FR" sz="1500" b="0" i="0" dirty="0">
                <a:solidFill>
                  <a:schemeClr val="tx1"/>
                </a:solidFill>
                <a:latin typeface="Arial" charset="0"/>
              </a:rPr>
              <a:t>pression artérielle</a:t>
            </a:r>
          </a:p>
          <a:p>
            <a:pPr marL="533400" lvl="1">
              <a:lnSpc>
                <a:spcPct val="100000"/>
              </a:lnSpc>
              <a:spcBef>
                <a:spcPct val="0"/>
              </a:spcBef>
              <a:buFontTx/>
              <a:buNone/>
            </a:pPr>
            <a:r>
              <a:rPr lang="fr-FR" sz="1500" b="0" i="0" dirty="0">
                <a:solidFill>
                  <a:schemeClr val="tx1"/>
                </a:solidFill>
                <a:latin typeface="Arial" charset="0"/>
              </a:rPr>
              <a:t>	(b)  Cause l’excrétion d’eau par les reins </a:t>
            </a:r>
            <a:r>
              <a:rPr lang="fr-FR" sz="1500" b="0" i="0" dirty="0">
                <a:solidFill>
                  <a:schemeClr val="tx1"/>
                </a:solidFill>
                <a:latin typeface="Arial" charset="0"/>
                <a:sym typeface="Symbol" pitchFamily="18" charset="2"/>
              </a:rPr>
              <a:t></a:t>
            </a:r>
            <a:r>
              <a:rPr lang="fr-FR" sz="1500" b="0" dirty="0">
                <a:solidFill>
                  <a:schemeClr val="tx1"/>
                </a:solidFill>
                <a:latin typeface="Arial" charset="0"/>
              </a:rPr>
              <a:t>  </a:t>
            </a:r>
            <a:r>
              <a:rPr lang="fr-FR" sz="1500" i="0" dirty="0">
                <a:solidFill>
                  <a:schemeClr val="tx1"/>
                </a:solidFill>
                <a:latin typeface="Arial" charset="0"/>
                <a:sym typeface="Symbol" pitchFamily="18" charset="2"/>
              </a:rPr>
              <a:t> </a:t>
            </a:r>
            <a:r>
              <a:rPr lang="fr-FR" sz="1500" b="0" i="0" dirty="0">
                <a:solidFill>
                  <a:schemeClr val="tx1"/>
                </a:solidFill>
                <a:latin typeface="Arial" charset="0"/>
              </a:rPr>
              <a:t>volume sanguin </a:t>
            </a:r>
            <a:r>
              <a:rPr lang="fr-FR" sz="1500" b="0" i="0" dirty="0">
                <a:solidFill>
                  <a:schemeClr val="tx1"/>
                </a:solidFill>
                <a:latin typeface="Arial" charset="0"/>
                <a:sym typeface="Symbol" pitchFamily="18" charset="2"/>
              </a:rPr>
              <a:t> </a:t>
            </a:r>
            <a:r>
              <a:rPr lang="fr-FR" sz="1500" i="0" dirty="0">
                <a:solidFill>
                  <a:schemeClr val="tx1"/>
                </a:solidFill>
                <a:latin typeface="Arial" charset="0"/>
                <a:sym typeface="Symbol" pitchFamily="18" charset="2"/>
              </a:rPr>
              <a:t> </a:t>
            </a:r>
            <a:r>
              <a:rPr lang="fr-FR" sz="1500" b="0" i="0" dirty="0">
                <a:solidFill>
                  <a:schemeClr val="tx1"/>
                </a:solidFill>
                <a:latin typeface="Arial" charset="0"/>
              </a:rPr>
              <a:t>pression artérielle</a:t>
            </a:r>
            <a:endParaRPr lang="fr-FR" sz="1500" b="0" i="0" dirty="0">
              <a:solidFill>
                <a:schemeClr val="tx1"/>
              </a:solidFill>
              <a:latin typeface="Arial" charset="0"/>
              <a:sym typeface="Symbol" pitchFamily="18" charset="2"/>
            </a:endParaRPr>
          </a:p>
          <a:p>
            <a:pPr marL="533400" lvl="1">
              <a:lnSpc>
                <a:spcPct val="100000"/>
              </a:lnSpc>
              <a:spcBef>
                <a:spcPts val="300"/>
              </a:spcBef>
              <a:buFontTx/>
              <a:buAutoNum type="arabicPeriod" startAt="3"/>
            </a:pPr>
            <a:r>
              <a:rPr lang="fr-FR" sz="1500" i="0" dirty="0">
                <a:solidFill>
                  <a:schemeClr val="tx1"/>
                </a:solidFill>
                <a:latin typeface="Arial" charset="0"/>
              </a:rPr>
              <a:t>Hormone antidiurétique (ADH) :  </a:t>
            </a:r>
            <a:r>
              <a:rPr lang="fr-FR" sz="1500" b="0" i="0" dirty="0">
                <a:solidFill>
                  <a:schemeClr val="tx1"/>
                </a:solidFill>
                <a:latin typeface="Arial" charset="0"/>
              </a:rPr>
              <a:t>libérée par l’hypophyse</a:t>
            </a:r>
          </a:p>
          <a:p>
            <a:pPr marL="533400" lvl="1">
              <a:lnSpc>
                <a:spcPct val="100000"/>
              </a:lnSpc>
              <a:spcBef>
                <a:spcPct val="0"/>
              </a:spcBef>
              <a:buFontTx/>
              <a:buNone/>
            </a:pPr>
            <a:r>
              <a:rPr lang="fr-FR" sz="1500" b="0" i="0" dirty="0">
                <a:solidFill>
                  <a:schemeClr val="tx1"/>
                </a:solidFill>
                <a:latin typeface="Arial" charset="0"/>
              </a:rPr>
              <a:t>	(a)  Stimule la conservation de l’eau par les reins (effet à long terme)</a:t>
            </a:r>
          </a:p>
          <a:p>
            <a:pPr marL="533400" lvl="1">
              <a:lnSpc>
                <a:spcPct val="100000"/>
              </a:lnSpc>
              <a:spcBef>
                <a:spcPct val="0"/>
              </a:spcBef>
              <a:buFontTx/>
              <a:buNone/>
            </a:pPr>
            <a:r>
              <a:rPr lang="fr-FR" sz="1500" b="0" i="0" dirty="0">
                <a:solidFill>
                  <a:schemeClr val="tx1"/>
                </a:solidFill>
                <a:latin typeface="Arial" charset="0"/>
              </a:rPr>
              <a:t>	(b)  À concentration élevée : vasoconstriction (effet à court terme)</a:t>
            </a:r>
          </a:p>
          <a:p>
            <a:pPr marL="533400" lvl="1">
              <a:lnSpc>
                <a:spcPct val="100000"/>
              </a:lnSpc>
              <a:spcBef>
                <a:spcPts val="300"/>
              </a:spcBef>
              <a:buFontTx/>
              <a:buNone/>
            </a:pPr>
            <a:r>
              <a:rPr lang="fr-FR" sz="1500" i="0" dirty="0">
                <a:solidFill>
                  <a:schemeClr val="tx1"/>
                </a:solidFill>
                <a:latin typeface="Arial" charset="0"/>
              </a:rPr>
              <a:t>4.	Angiotensine II :</a:t>
            </a:r>
            <a:r>
              <a:rPr lang="fr-FR" sz="1500" b="0" i="0" dirty="0">
                <a:solidFill>
                  <a:schemeClr val="tx1"/>
                </a:solidFill>
                <a:latin typeface="Arial" charset="0"/>
              </a:rPr>
              <a:t>  produite par l’action de la </a:t>
            </a:r>
            <a:r>
              <a:rPr lang="fr-FR" sz="1500" dirty="0">
                <a:solidFill>
                  <a:schemeClr val="tx1"/>
                </a:solidFill>
                <a:latin typeface="Arial" charset="0"/>
              </a:rPr>
              <a:t>rénine</a:t>
            </a:r>
            <a:r>
              <a:rPr lang="fr-FR" sz="1500" b="0" i="0" dirty="0">
                <a:solidFill>
                  <a:schemeClr val="tx1"/>
                </a:solidFill>
                <a:latin typeface="Arial" charset="0"/>
              </a:rPr>
              <a:t> (libérée par les reins)</a:t>
            </a:r>
          </a:p>
          <a:p>
            <a:pPr marL="533400" lvl="1">
              <a:lnSpc>
                <a:spcPct val="100000"/>
              </a:lnSpc>
              <a:spcBef>
                <a:spcPct val="0"/>
              </a:spcBef>
              <a:buFontTx/>
              <a:buNone/>
            </a:pPr>
            <a:r>
              <a:rPr lang="fr-FR" sz="1500" b="0" i="0" dirty="0">
                <a:solidFill>
                  <a:schemeClr val="tx1"/>
                </a:solidFill>
                <a:latin typeface="Arial" charset="0"/>
              </a:rPr>
              <a:t>	(a)  Cause une intense vasoconstriction</a:t>
            </a:r>
            <a:endParaRPr lang="fr-FR" sz="1500" b="0" i="0" dirty="0">
              <a:solidFill>
                <a:schemeClr val="tx1"/>
              </a:solidFill>
              <a:latin typeface="Arial" charset="0"/>
              <a:sym typeface="Symbol" pitchFamily="18" charset="2"/>
            </a:endParaRPr>
          </a:p>
          <a:p>
            <a:pPr marL="533400" lvl="1">
              <a:lnSpc>
                <a:spcPct val="100000"/>
              </a:lnSpc>
              <a:spcBef>
                <a:spcPct val="0"/>
              </a:spcBef>
              <a:buFontTx/>
              <a:buNone/>
            </a:pPr>
            <a:r>
              <a:rPr lang="fr-FR" sz="1500" b="0" i="0" dirty="0">
                <a:solidFill>
                  <a:schemeClr val="tx1"/>
                </a:solidFill>
                <a:latin typeface="Arial" charset="0"/>
              </a:rPr>
              <a:t> 	(b)  Cause la libération d’aldostérone (par le cortex surrénal) et d’ADH (par l’hypophyse)</a:t>
            </a:r>
            <a:endParaRPr lang="fr-FR" sz="1500" i="0" dirty="0">
              <a:solidFill>
                <a:schemeClr val="tx1"/>
              </a:solidFill>
            </a:endParaRPr>
          </a:p>
          <a:p>
            <a:pPr>
              <a:lnSpc>
                <a:spcPct val="100000"/>
              </a:lnSpc>
              <a:spcBef>
                <a:spcPct val="50000"/>
              </a:spcBef>
              <a:buFontTx/>
              <a:buNone/>
            </a:pPr>
            <a:r>
              <a:rPr lang="fr-FR" sz="1600" i="0" dirty="0">
                <a:solidFill>
                  <a:schemeClr val="tx1"/>
                </a:solidFill>
                <a:latin typeface="Arial" charset="0"/>
              </a:rPr>
              <a:t>	</a:t>
            </a:r>
            <a:r>
              <a:rPr lang="fr-FR" sz="1600" i="0" u="sng" dirty="0">
                <a:solidFill>
                  <a:schemeClr val="tx1"/>
                </a:solidFill>
                <a:latin typeface="Arial" charset="0"/>
              </a:rPr>
              <a:t>Hormones paracrines (effets locaux)</a:t>
            </a:r>
          </a:p>
          <a:p>
            <a:pPr marL="533400" lvl="1">
              <a:lnSpc>
                <a:spcPct val="100000"/>
              </a:lnSpc>
              <a:spcBef>
                <a:spcPts val="300"/>
              </a:spcBef>
              <a:buFontTx/>
              <a:buAutoNum type="arabicPeriod"/>
            </a:pPr>
            <a:r>
              <a:rPr lang="fr-FR" sz="1500" i="0" dirty="0">
                <a:solidFill>
                  <a:schemeClr val="tx1"/>
                </a:solidFill>
                <a:latin typeface="Arial" charset="0"/>
              </a:rPr>
              <a:t>Facteurs endothéliaux :</a:t>
            </a:r>
            <a:r>
              <a:rPr lang="fr-FR" sz="1500" b="0" i="0" dirty="0">
                <a:solidFill>
                  <a:schemeClr val="tx1"/>
                </a:solidFill>
                <a:latin typeface="Arial" charset="0"/>
              </a:rPr>
              <a:t>  </a:t>
            </a:r>
          </a:p>
          <a:p>
            <a:pPr marL="533400" lvl="1">
              <a:lnSpc>
                <a:spcPct val="100000"/>
              </a:lnSpc>
              <a:spcBef>
                <a:spcPct val="0"/>
              </a:spcBef>
              <a:buFontTx/>
              <a:buNone/>
            </a:pPr>
            <a:r>
              <a:rPr lang="fr-FR" sz="1500" b="0" i="0" dirty="0">
                <a:solidFill>
                  <a:schemeClr val="tx1"/>
                </a:solidFill>
                <a:latin typeface="Arial" charset="0"/>
              </a:rPr>
              <a:t>	</a:t>
            </a:r>
            <a:r>
              <a:rPr lang="fr-FR" sz="1500" i="0" dirty="0">
                <a:solidFill>
                  <a:schemeClr val="tx1"/>
                </a:solidFill>
                <a:latin typeface="Arial" charset="0"/>
              </a:rPr>
              <a:t>a)</a:t>
            </a:r>
            <a:r>
              <a:rPr lang="fr-FR" sz="1500" b="0" i="0" dirty="0">
                <a:solidFill>
                  <a:schemeClr val="tx1"/>
                </a:solidFill>
                <a:latin typeface="Arial" charset="0"/>
              </a:rPr>
              <a:t>  </a:t>
            </a:r>
            <a:r>
              <a:rPr lang="fr-FR" sz="1500" dirty="0">
                <a:solidFill>
                  <a:schemeClr val="tx1"/>
                </a:solidFill>
                <a:latin typeface="Arial" charset="0"/>
              </a:rPr>
              <a:t>Endothéline </a:t>
            </a:r>
            <a:r>
              <a:rPr lang="fr-FR" sz="1500" i="0" dirty="0">
                <a:solidFill>
                  <a:schemeClr val="tx1"/>
                </a:solidFill>
                <a:latin typeface="Arial" charset="0"/>
              </a:rPr>
              <a:t>:</a:t>
            </a:r>
            <a:r>
              <a:rPr lang="fr-FR" sz="1500" b="0" i="0" dirty="0">
                <a:solidFill>
                  <a:schemeClr val="tx1"/>
                </a:solidFill>
                <a:latin typeface="Arial" charset="0"/>
              </a:rPr>
              <a:t>  puissant vasoconstricteur</a:t>
            </a:r>
          </a:p>
          <a:p>
            <a:pPr marL="533400" lvl="1">
              <a:lnSpc>
                <a:spcPct val="100000"/>
              </a:lnSpc>
              <a:spcBef>
                <a:spcPct val="0"/>
              </a:spcBef>
              <a:buFontTx/>
              <a:buNone/>
            </a:pPr>
            <a:r>
              <a:rPr lang="fr-FR" sz="1500" b="0" i="0" dirty="0">
                <a:solidFill>
                  <a:schemeClr val="tx1"/>
                </a:solidFill>
                <a:latin typeface="Arial" charset="0"/>
              </a:rPr>
              <a:t>	</a:t>
            </a:r>
            <a:r>
              <a:rPr lang="fr-FR" sz="1500" i="0" dirty="0">
                <a:solidFill>
                  <a:schemeClr val="tx1"/>
                </a:solidFill>
                <a:latin typeface="Arial" charset="0"/>
              </a:rPr>
              <a:t>b)</a:t>
            </a:r>
            <a:r>
              <a:rPr lang="fr-FR" sz="1500" b="0" i="0" dirty="0">
                <a:solidFill>
                  <a:schemeClr val="tx1"/>
                </a:solidFill>
                <a:latin typeface="Arial" charset="0"/>
              </a:rPr>
              <a:t>  </a:t>
            </a:r>
            <a:r>
              <a:rPr lang="fr-FR" sz="1500" dirty="0">
                <a:solidFill>
                  <a:schemeClr val="tx1"/>
                </a:solidFill>
                <a:latin typeface="Arial" charset="0"/>
              </a:rPr>
              <a:t>PDGF (facteur de croissance dérivé des plaquettes) </a:t>
            </a:r>
            <a:r>
              <a:rPr lang="fr-FR" sz="1500" i="0" dirty="0">
                <a:solidFill>
                  <a:schemeClr val="tx1"/>
                </a:solidFill>
                <a:latin typeface="Arial" charset="0"/>
              </a:rPr>
              <a:t>:</a:t>
            </a:r>
            <a:r>
              <a:rPr lang="fr-FR" sz="1500" b="0" i="0" dirty="0">
                <a:solidFill>
                  <a:schemeClr val="tx1"/>
                </a:solidFill>
                <a:latin typeface="Arial" charset="0"/>
              </a:rPr>
              <a:t> vasoconstricteur</a:t>
            </a:r>
          </a:p>
          <a:p>
            <a:pPr marL="533400" lvl="1">
              <a:lnSpc>
                <a:spcPct val="100000"/>
              </a:lnSpc>
              <a:spcBef>
                <a:spcPct val="0"/>
              </a:spcBef>
              <a:buFontTx/>
              <a:buNone/>
            </a:pPr>
            <a:r>
              <a:rPr lang="fr-FR" sz="1500" b="0" i="0" dirty="0">
                <a:solidFill>
                  <a:schemeClr val="tx1"/>
                </a:solidFill>
                <a:latin typeface="Arial" charset="0"/>
              </a:rPr>
              <a:t>	</a:t>
            </a:r>
            <a:r>
              <a:rPr lang="fr-FR" sz="1500" i="0" dirty="0">
                <a:solidFill>
                  <a:schemeClr val="tx1"/>
                </a:solidFill>
                <a:latin typeface="Arial" charset="0"/>
              </a:rPr>
              <a:t>c)</a:t>
            </a:r>
            <a:r>
              <a:rPr lang="fr-FR" sz="1500" b="0" i="0" dirty="0">
                <a:solidFill>
                  <a:schemeClr val="tx1"/>
                </a:solidFill>
                <a:latin typeface="Arial" charset="0"/>
              </a:rPr>
              <a:t>  </a:t>
            </a:r>
            <a:r>
              <a:rPr lang="fr-FR" sz="1500" dirty="0">
                <a:solidFill>
                  <a:schemeClr val="tx1"/>
                </a:solidFill>
                <a:latin typeface="Arial" charset="0"/>
              </a:rPr>
              <a:t>Monoxyde d’azote (NO) </a:t>
            </a:r>
            <a:r>
              <a:rPr lang="fr-FR" sz="1500" i="0" dirty="0">
                <a:solidFill>
                  <a:schemeClr val="tx1"/>
                </a:solidFill>
                <a:latin typeface="Arial" charset="0"/>
              </a:rPr>
              <a:t>:</a:t>
            </a:r>
            <a:r>
              <a:rPr lang="fr-FR" sz="1500" b="0" i="0" dirty="0">
                <a:solidFill>
                  <a:schemeClr val="tx1"/>
                </a:solidFill>
                <a:latin typeface="Arial" charset="0"/>
              </a:rPr>
              <a:t> principal facteur de </a:t>
            </a:r>
            <a:r>
              <a:rPr lang="fr-FR" sz="1500" b="0" i="0" u="sng" dirty="0">
                <a:solidFill>
                  <a:schemeClr val="tx1"/>
                </a:solidFill>
                <a:latin typeface="Arial" charset="0"/>
              </a:rPr>
              <a:t>vasodilatation</a:t>
            </a:r>
          </a:p>
          <a:p>
            <a:pPr marL="533400" lvl="1">
              <a:lnSpc>
                <a:spcPct val="100000"/>
              </a:lnSpc>
              <a:spcBef>
                <a:spcPts val="300"/>
              </a:spcBef>
              <a:buFontTx/>
              <a:buNone/>
            </a:pPr>
            <a:r>
              <a:rPr lang="fr-FR" sz="1500" i="0" dirty="0">
                <a:solidFill>
                  <a:schemeClr val="tx1"/>
                </a:solidFill>
                <a:latin typeface="Arial" charset="0"/>
              </a:rPr>
              <a:t>2.	Substances inflammatoires :</a:t>
            </a:r>
          </a:p>
          <a:p>
            <a:pPr marL="533400" lvl="1">
              <a:lnSpc>
                <a:spcPct val="100000"/>
              </a:lnSpc>
              <a:spcBef>
                <a:spcPct val="0"/>
              </a:spcBef>
              <a:buFontTx/>
              <a:buNone/>
            </a:pPr>
            <a:r>
              <a:rPr lang="fr-FR" sz="1500" b="0" i="0" dirty="0">
                <a:solidFill>
                  <a:schemeClr val="tx1"/>
                </a:solidFill>
                <a:latin typeface="Arial" charset="0"/>
              </a:rPr>
              <a:t>	Ex.: histamine, prostacycline : puissants vasodilatateurs</a:t>
            </a:r>
          </a:p>
          <a:p>
            <a:pPr marL="533400" lvl="1">
              <a:lnSpc>
                <a:spcPct val="100000"/>
              </a:lnSpc>
              <a:spcBef>
                <a:spcPts val="300"/>
              </a:spcBef>
              <a:buFontTx/>
              <a:buNone/>
            </a:pPr>
            <a:r>
              <a:rPr lang="fr-FR" sz="1500" i="0" dirty="0">
                <a:solidFill>
                  <a:schemeClr val="tx1"/>
                </a:solidFill>
                <a:latin typeface="Arial" charset="0"/>
              </a:rPr>
              <a:t>3. 	Métabolites :</a:t>
            </a:r>
          </a:p>
          <a:p>
            <a:pPr marL="533400" lvl="1">
              <a:lnSpc>
                <a:spcPct val="100000"/>
              </a:lnSpc>
              <a:spcBef>
                <a:spcPct val="0"/>
              </a:spcBef>
              <a:buFontTx/>
              <a:buNone/>
            </a:pPr>
            <a:r>
              <a:rPr lang="fr-FR" sz="1500" b="0" i="0" dirty="0">
                <a:solidFill>
                  <a:schemeClr val="tx1"/>
                </a:solidFill>
                <a:latin typeface="Arial" charset="0"/>
              </a:rPr>
              <a:t>	Ex.: adénosine (puissant vasodilatateur)</a:t>
            </a:r>
          </a:p>
        </p:txBody>
      </p:sp>
      <p:sp>
        <p:nvSpPr>
          <p:cNvPr id="2" name="Rectangle 1"/>
          <p:cNvSpPr/>
          <p:nvPr/>
        </p:nvSpPr>
        <p:spPr>
          <a:xfrm>
            <a:off x="228600" y="271046"/>
            <a:ext cx="8839200" cy="338554"/>
          </a:xfrm>
          <a:prstGeom prst="rect">
            <a:avLst/>
          </a:prstGeom>
        </p:spPr>
        <p:txBody>
          <a:bodyPr wrap="square">
            <a:spAutoFit/>
          </a:bodyPr>
          <a:lstStyle/>
          <a:p>
            <a:pPr>
              <a:buNone/>
            </a:pPr>
            <a:r>
              <a:rPr lang="fr-FR" sz="2000" b="0" i="0" dirty="0">
                <a:solidFill>
                  <a:srgbClr val="0000FF"/>
                </a:solidFill>
                <a:latin typeface="Arial" charset="0"/>
              </a:rPr>
              <a:t>6.3.9.3	</a:t>
            </a:r>
            <a:r>
              <a:rPr lang="fr-CA" sz="2000" b="0" i="0" dirty="0">
                <a:solidFill>
                  <a:srgbClr val="0000FF"/>
                </a:solidFill>
                <a:latin typeface="Arial" charset="0"/>
              </a:rPr>
              <a:t>Expliquer les mécanismes hormonaux de la régulation à court terme </a:t>
            </a:r>
            <a:endParaRPr lang="fr-CA"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04800" y="1066800"/>
            <a:ext cx="8534400" cy="315970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marL="179388" indent="-179388">
              <a:defRPr b="1" i="1">
                <a:solidFill>
                  <a:srgbClr val="333399"/>
                </a:solidFill>
                <a:latin typeface="Times New Roman" pitchFamily="18" charset="0"/>
              </a:defRPr>
            </a:lvl1pPr>
            <a:lvl2pPr marL="358775">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263525" indent="-263525">
              <a:lnSpc>
                <a:spcPct val="100000"/>
              </a:lnSpc>
              <a:spcBef>
                <a:spcPct val="10000"/>
              </a:spcBef>
              <a:buFont typeface="Arial" panose="020B0604020202020204" pitchFamily="34" charset="0"/>
              <a:buChar char="−"/>
            </a:pPr>
            <a:r>
              <a:rPr lang="fr-FR" sz="1600" b="0" i="0" dirty="0">
                <a:solidFill>
                  <a:schemeClr val="tx1"/>
                </a:solidFill>
                <a:latin typeface="Arial" charset="0"/>
              </a:rPr>
              <a:t>Les barorécepteurs </a:t>
            </a:r>
            <a:r>
              <a:rPr lang="fr-FR" sz="1600" i="0" dirty="0">
                <a:solidFill>
                  <a:schemeClr val="tx1"/>
                </a:solidFill>
                <a:latin typeface="Arial" charset="0"/>
              </a:rPr>
              <a:t>s’adaptent</a:t>
            </a:r>
            <a:r>
              <a:rPr lang="fr-FR" sz="1600" b="0" i="0" dirty="0">
                <a:solidFill>
                  <a:schemeClr val="tx1"/>
                </a:solidFill>
                <a:latin typeface="Arial" charset="0"/>
              </a:rPr>
              <a:t> (se désensibilisent) à des états prolongés (&gt; 1 heure) de changement de pression.</a:t>
            </a:r>
          </a:p>
          <a:p>
            <a:pPr marL="263525" indent="-263525">
              <a:lnSpc>
                <a:spcPct val="100000"/>
              </a:lnSpc>
              <a:spcBef>
                <a:spcPts val="600"/>
              </a:spcBef>
              <a:spcAft>
                <a:spcPts val="0"/>
              </a:spcAft>
              <a:buFont typeface="Arial" panose="020B0604020202020204" pitchFamily="34" charset="0"/>
              <a:buChar char="−"/>
            </a:pPr>
            <a:r>
              <a:rPr lang="fr-FR" sz="1600" b="0" i="0" dirty="0">
                <a:solidFill>
                  <a:schemeClr val="tx1"/>
                </a:solidFill>
                <a:latin typeface="Arial" charset="0"/>
              </a:rPr>
              <a:t>Les reins contribuent à restaurer la pression artérielle en ajustant le </a:t>
            </a:r>
            <a:r>
              <a:rPr lang="fr-FR" sz="1600" b="0" i="0" u="sng" dirty="0">
                <a:solidFill>
                  <a:schemeClr val="tx1"/>
                </a:solidFill>
                <a:latin typeface="Arial" charset="0"/>
              </a:rPr>
              <a:t>volume sanguin</a:t>
            </a:r>
            <a:r>
              <a:rPr lang="fr-FR" sz="1600" b="0" i="0" dirty="0">
                <a:solidFill>
                  <a:schemeClr val="tx1"/>
                </a:solidFill>
                <a:latin typeface="Arial" charset="0"/>
              </a:rPr>
              <a:t> :</a:t>
            </a:r>
          </a:p>
          <a:p>
            <a:pPr marL="258763" lvl="1">
              <a:lnSpc>
                <a:spcPct val="100000"/>
              </a:lnSpc>
              <a:spcBef>
                <a:spcPts val="600"/>
              </a:spcBef>
              <a:spcAft>
                <a:spcPts val="0"/>
              </a:spcAft>
              <a:buSzPct val="120000"/>
              <a:buNone/>
              <a:tabLst>
                <a:tab pos="2332038" algn="l"/>
                <a:tab pos="2605088" algn="l"/>
              </a:tabLst>
            </a:pPr>
            <a:r>
              <a:rPr lang="fr-FR" sz="1600" i="0" dirty="0">
                <a:solidFill>
                  <a:schemeClr val="tx1"/>
                </a:solidFill>
                <a:latin typeface="Arial" charset="0"/>
                <a:sym typeface="Symbol" pitchFamily="18" charset="2"/>
              </a:rPr>
              <a:t> pression artérielle 	</a:t>
            </a: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 réabsorption de l’eau* </a:t>
            </a:r>
          </a:p>
          <a:p>
            <a:pPr marL="2332038" lvl="1">
              <a:lnSpc>
                <a:spcPct val="100000"/>
              </a:lnSpc>
              <a:spcBef>
                <a:spcPts val="600"/>
              </a:spcBef>
              <a:spcAft>
                <a:spcPts val="0"/>
              </a:spcAft>
              <a:buNone/>
            </a:pP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 volume sanguin</a:t>
            </a:r>
          </a:p>
          <a:p>
            <a:pPr marL="2332038" lvl="1">
              <a:lnSpc>
                <a:spcPct val="100000"/>
              </a:lnSpc>
              <a:spcBef>
                <a:spcPts val="600"/>
              </a:spcBef>
              <a:spcAft>
                <a:spcPts val="0"/>
              </a:spcAft>
              <a:buNone/>
            </a:pP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 VTD   VS  </a:t>
            </a: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 DC </a:t>
            </a: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 PAM</a:t>
            </a:r>
            <a:endParaRPr lang="fr-FR" sz="1600" b="0" i="0" dirty="0">
              <a:solidFill>
                <a:schemeClr val="tx1"/>
              </a:solidFill>
              <a:latin typeface="Arial" charset="0"/>
              <a:sym typeface="Symbol" pitchFamily="18" charset="2"/>
            </a:endParaRPr>
          </a:p>
          <a:p>
            <a:pPr marL="0" lvl="1">
              <a:lnSpc>
                <a:spcPct val="100000"/>
              </a:lnSpc>
              <a:spcBef>
                <a:spcPct val="10000"/>
              </a:spcBef>
              <a:buNone/>
            </a:pPr>
            <a:endParaRPr lang="fr-FR" b="0" i="0" dirty="0">
              <a:solidFill>
                <a:schemeClr val="tx1"/>
              </a:solidFill>
              <a:latin typeface="Arial" charset="0"/>
              <a:sym typeface="Symbol" pitchFamily="18" charset="2"/>
            </a:endParaRPr>
          </a:p>
          <a:p>
            <a:pPr marL="263525" lvl="1">
              <a:lnSpc>
                <a:spcPct val="100000"/>
              </a:lnSpc>
              <a:spcBef>
                <a:spcPct val="10000"/>
              </a:spcBef>
              <a:buNone/>
            </a:pPr>
            <a:r>
              <a:rPr lang="fr-FR" b="0" i="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Note : la « réabsorption de l’eau » par les reins est le mécanisme par lequel l’eau du plasma sanguin, une fois filtrée par les reins, est retournée dans la circulation sanguine plutôt que d’être excrétée sous forme d’urine. Ce processus se fait essentiellement par osmose suite à la réabsorption de solutés tels les ions Na</a:t>
            </a:r>
            <a:r>
              <a:rPr lang="fr-FR" sz="1500" b="0" i="0" baseline="3000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 et Cl</a:t>
            </a:r>
            <a:r>
              <a:rPr lang="fr-FR" sz="1500" b="0" i="0" baseline="3000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a:t>
            </a:r>
            <a:endParaRPr lang="fr-FR" sz="1500" i="0" baseline="30000" dirty="0">
              <a:solidFill>
                <a:schemeClr val="tx1"/>
              </a:solidFill>
              <a:latin typeface="Arial" charset="0"/>
              <a:sym typeface="Symbol" pitchFamily="18" charset="2"/>
            </a:endParaRPr>
          </a:p>
        </p:txBody>
      </p:sp>
      <p:sp>
        <p:nvSpPr>
          <p:cNvPr id="8195" name="Text Box 5"/>
          <p:cNvSpPr txBox="1">
            <a:spLocks noChangeArrowheads="1"/>
          </p:cNvSpPr>
          <p:nvPr/>
        </p:nvSpPr>
        <p:spPr bwMode="auto">
          <a:xfrm>
            <a:off x="228600" y="228600"/>
            <a:ext cx="8686800" cy="76944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900113" indent="-900113">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989013" indent="-989013">
              <a:lnSpc>
                <a:spcPct val="100000"/>
              </a:lnSpc>
              <a:spcBef>
                <a:spcPts val="0"/>
              </a:spcBef>
              <a:buFontTx/>
              <a:buNone/>
            </a:pPr>
            <a:r>
              <a:rPr lang="en-US" sz="2200" i="0" dirty="0">
                <a:solidFill>
                  <a:srgbClr val="0000FF"/>
                </a:solidFill>
                <a:latin typeface="Arial" charset="0"/>
              </a:rPr>
              <a:t>6.3.10	</a:t>
            </a:r>
            <a:r>
              <a:rPr lang="fr-FR" sz="2200" i="0" dirty="0">
                <a:solidFill>
                  <a:srgbClr val="0000FF"/>
                </a:solidFill>
                <a:latin typeface="Arial" charset="0"/>
              </a:rPr>
              <a:t>Expliquer le rôle des reins dans la régulation de la pression artérielle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228600" y="210448"/>
            <a:ext cx="4267200" cy="5387036"/>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noAutofit/>
          </a:bodyPr>
          <a:lstStyle>
            <a:lvl1pPr marL="265113" indent="-265113">
              <a:defRPr b="1" i="1">
                <a:solidFill>
                  <a:srgbClr val="333399"/>
                </a:solidFill>
                <a:latin typeface="Times New Roman" pitchFamily="18" charset="0"/>
              </a:defRPr>
            </a:lvl1pPr>
            <a:lvl2pPr marL="722313" indent="-277813">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lnSpc>
                <a:spcPct val="100000"/>
              </a:lnSpc>
              <a:spcBef>
                <a:spcPts val="0"/>
              </a:spcBef>
              <a:spcAft>
                <a:spcPts val="900"/>
              </a:spcAft>
              <a:buNone/>
            </a:pPr>
            <a:r>
              <a:rPr lang="fr-FR" b="0" i="0" dirty="0">
                <a:solidFill>
                  <a:schemeClr val="tx1"/>
                </a:solidFill>
                <a:latin typeface="Arial" charset="0"/>
              </a:rPr>
              <a:t>Principal mécanisme d’action des reins, le </a:t>
            </a:r>
            <a:r>
              <a:rPr lang="fr-FR" b="0" i="0" u="sng" dirty="0">
                <a:solidFill>
                  <a:schemeClr val="tx1"/>
                </a:solidFill>
                <a:latin typeface="Arial" charset="0"/>
              </a:rPr>
              <a:t>système rénine-angiotensine</a:t>
            </a:r>
            <a:r>
              <a:rPr lang="fr-FR" b="0" i="0" dirty="0">
                <a:solidFill>
                  <a:schemeClr val="tx1"/>
                </a:solidFill>
                <a:latin typeface="Arial" charset="0"/>
              </a:rPr>
              <a:t> :</a:t>
            </a:r>
            <a:endParaRPr lang="fr-FR" b="0" dirty="0">
              <a:solidFill>
                <a:schemeClr val="tx1"/>
              </a:solidFill>
              <a:latin typeface="Arial" charset="0"/>
            </a:endParaRPr>
          </a:p>
          <a:p>
            <a:pPr>
              <a:lnSpc>
                <a:spcPct val="100000"/>
              </a:lnSpc>
              <a:spcBef>
                <a:spcPct val="0"/>
              </a:spcBef>
              <a:buFont typeface="Symbol" pitchFamily="18" charset="2"/>
              <a:buNone/>
            </a:pPr>
            <a:r>
              <a:rPr lang="fr-FR" sz="1600" i="0" dirty="0">
                <a:solidFill>
                  <a:schemeClr val="tx1"/>
                </a:solidFill>
                <a:latin typeface="Arial" charset="0"/>
                <a:sym typeface="Symbol" pitchFamily="18" charset="2"/>
              </a:rPr>
              <a:t></a:t>
            </a:r>
            <a:r>
              <a:rPr lang="fr-FR" sz="1600" b="0" i="0" dirty="0">
                <a:solidFill>
                  <a:schemeClr val="tx1"/>
                </a:solidFill>
                <a:latin typeface="Arial" charset="0"/>
                <a:sym typeface="Symbol" pitchFamily="18" charset="2"/>
              </a:rPr>
              <a:t> </a:t>
            </a:r>
            <a:r>
              <a:rPr lang="fr-FR" sz="1600" i="0" dirty="0">
                <a:solidFill>
                  <a:schemeClr val="tx1"/>
                </a:solidFill>
                <a:latin typeface="Arial" charset="0"/>
                <a:sym typeface="Symbol" pitchFamily="18" charset="2"/>
              </a:rPr>
              <a:t>Pression artérielle moyenne :</a:t>
            </a:r>
          </a:p>
          <a:p>
            <a:pPr>
              <a:lnSpc>
                <a:spcPct val="100000"/>
              </a:lnSpc>
              <a:spcBef>
                <a:spcPts val="300"/>
              </a:spcBef>
              <a:buFont typeface="Symbol" pitchFamily="18" charset="2"/>
              <a:buChar char="®"/>
            </a:pPr>
            <a:r>
              <a:rPr lang="fr-FR" sz="1500" b="0" i="0" dirty="0">
                <a:solidFill>
                  <a:schemeClr val="tx1"/>
                </a:solidFill>
                <a:latin typeface="Arial" charset="0"/>
                <a:sym typeface="Symbol" pitchFamily="18" charset="2"/>
              </a:rPr>
              <a:t>Détection par les reins </a:t>
            </a:r>
            <a:r>
              <a:rPr lang="fr-FR" sz="1500" b="0" i="0" u="sng" dirty="0">
                <a:solidFill>
                  <a:schemeClr val="tx1"/>
                </a:solidFill>
                <a:latin typeface="Arial" charset="0"/>
                <a:sym typeface="Symbol" pitchFamily="18" charset="2"/>
              </a:rPr>
              <a:t>et</a:t>
            </a:r>
            <a:r>
              <a:rPr lang="fr-FR" sz="1500" b="0" i="0" dirty="0">
                <a:solidFill>
                  <a:schemeClr val="tx1"/>
                </a:solidFill>
                <a:latin typeface="Arial" charset="0"/>
                <a:sym typeface="Symbol" pitchFamily="18" charset="2"/>
              </a:rPr>
              <a:t> stimulation sympathique des reins, ce qui cause :</a:t>
            </a:r>
          </a:p>
          <a:p>
            <a:pPr marL="538163" indent="-274638">
              <a:lnSpc>
                <a:spcPct val="100000"/>
              </a:lnSpc>
              <a:spcBef>
                <a:spcPts val="300"/>
              </a:spcBef>
              <a:buFont typeface="Symbol" pitchFamily="18" charset="2"/>
              <a:buChar char="®"/>
            </a:pPr>
            <a:r>
              <a:rPr lang="fr-FR" sz="1500" b="0" i="0" dirty="0">
                <a:solidFill>
                  <a:schemeClr val="tx1"/>
                </a:solidFill>
                <a:latin typeface="Arial" charset="0"/>
                <a:sym typeface="Symbol" pitchFamily="18" charset="2"/>
              </a:rPr>
              <a:t>Libération de </a:t>
            </a:r>
            <a:r>
              <a:rPr lang="fr-FR" sz="1500" b="0" dirty="0">
                <a:solidFill>
                  <a:schemeClr val="tx1"/>
                </a:solidFill>
                <a:latin typeface="Arial" charset="0"/>
              </a:rPr>
              <a:t>rénine</a:t>
            </a:r>
            <a:r>
              <a:rPr lang="fr-FR" sz="1500" b="0" i="0" dirty="0">
                <a:solidFill>
                  <a:schemeClr val="tx1"/>
                </a:solidFill>
                <a:latin typeface="Arial" charset="0"/>
              </a:rPr>
              <a:t> par les reins</a:t>
            </a:r>
          </a:p>
          <a:p>
            <a:pPr marL="539750" lvl="1" indent="-274638">
              <a:lnSpc>
                <a:spcPct val="100000"/>
              </a:lnSpc>
              <a:spcBef>
                <a:spcPct val="10000"/>
              </a:spcBef>
              <a:buFont typeface="Symbol" pitchFamily="18" charset="2"/>
              <a:buChar char="®"/>
            </a:pPr>
            <a:r>
              <a:rPr lang="fr-FR" sz="1500" b="0" i="0" dirty="0">
                <a:solidFill>
                  <a:schemeClr val="tx1"/>
                </a:solidFill>
                <a:latin typeface="Arial" charset="0"/>
                <a:sym typeface="Symbol" pitchFamily="18" charset="2"/>
              </a:rPr>
              <a:t>Réactions en c</a:t>
            </a:r>
            <a:r>
              <a:rPr lang="fr-FR" sz="1500" b="0" i="0" dirty="0">
                <a:solidFill>
                  <a:schemeClr val="tx1"/>
                </a:solidFill>
                <a:latin typeface="Arial" charset="0"/>
              </a:rPr>
              <a:t>ascade qui mènent à la production d’</a:t>
            </a:r>
            <a:r>
              <a:rPr lang="fr-FR" sz="1500" b="0" dirty="0">
                <a:solidFill>
                  <a:schemeClr val="tx1"/>
                </a:solidFill>
                <a:latin typeface="Arial" charset="0"/>
              </a:rPr>
              <a:t>angiotensine</a:t>
            </a:r>
            <a:r>
              <a:rPr lang="fr-FR" sz="1500" b="0" i="0" dirty="0">
                <a:solidFill>
                  <a:schemeClr val="tx1"/>
                </a:solidFill>
                <a:latin typeface="Arial" charset="0"/>
              </a:rPr>
              <a:t> </a:t>
            </a:r>
            <a:r>
              <a:rPr lang="fr-FR" sz="1500" b="0" dirty="0">
                <a:solidFill>
                  <a:schemeClr val="tx1"/>
                </a:solidFill>
                <a:latin typeface="Arial" charset="0"/>
              </a:rPr>
              <a:t>II </a:t>
            </a:r>
            <a:r>
              <a:rPr lang="fr-FR" sz="1500" b="0" i="0" dirty="0">
                <a:solidFill>
                  <a:schemeClr val="tx1"/>
                </a:solidFill>
                <a:latin typeface="Arial" charset="0"/>
              </a:rPr>
              <a:t>(puissant vasoconstricteur) à partir de l’effet de la rénine sur l’</a:t>
            </a:r>
            <a:r>
              <a:rPr lang="fr-FR" sz="1500" b="0" dirty="0" err="1">
                <a:solidFill>
                  <a:schemeClr val="tx1"/>
                </a:solidFill>
                <a:latin typeface="Arial" charset="0"/>
              </a:rPr>
              <a:t>angiotensinogène</a:t>
            </a:r>
            <a:r>
              <a:rPr lang="fr-FR" sz="1500" b="0" i="0" dirty="0">
                <a:solidFill>
                  <a:schemeClr val="tx1"/>
                </a:solidFill>
                <a:latin typeface="Arial" charset="0"/>
              </a:rPr>
              <a:t> (inactif)</a:t>
            </a:r>
          </a:p>
          <a:p>
            <a:pPr marL="265113" lvl="1" indent="-265113">
              <a:lnSpc>
                <a:spcPct val="100000"/>
              </a:lnSpc>
              <a:spcBef>
                <a:spcPts val="600"/>
              </a:spcBef>
              <a:buNone/>
            </a:pPr>
            <a:r>
              <a:rPr lang="fr-FR" sz="1600" i="0" dirty="0">
                <a:solidFill>
                  <a:schemeClr val="tx1"/>
                </a:solidFill>
                <a:latin typeface="Arial" charset="0"/>
                <a:cs typeface="Arial" charset="0"/>
                <a:sym typeface="Symbol"/>
              </a:rPr>
              <a:t> </a:t>
            </a:r>
            <a:r>
              <a:rPr lang="fr-FR" sz="1600" i="0" dirty="0">
                <a:solidFill>
                  <a:schemeClr val="tx1"/>
                </a:solidFill>
                <a:latin typeface="Arial" charset="0"/>
                <a:cs typeface="Arial" charset="0"/>
                <a:sym typeface="Symbol" pitchFamily="18" charset="2"/>
              </a:rPr>
              <a:t></a:t>
            </a:r>
            <a:r>
              <a:rPr lang="fr-FR" sz="1600" i="0" dirty="0">
                <a:solidFill>
                  <a:schemeClr val="tx1"/>
                </a:solidFill>
                <a:latin typeface="Arial" charset="0"/>
                <a:cs typeface="Arial" charset="0"/>
              </a:rPr>
              <a:t> pression artérielle suite à une augmentation de la résistance périphérique (effet hormonal à court terme)</a:t>
            </a:r>
          </a:p>
          <a:p>
            <a:pPr marL="0" indent="0">
              <a:lnSpc>
                <a:spcPct val="100000"/>
              </a:lnSpc>
              <a:spcBef>
                <a:spcPts val="1200"/>
              </a:spcBef>
              <a:buFontTx/>
              <a:buNone/>
            </a:pPr>
            <a:r>
              <a:rPr lang="fr-FR" sz="1600" b="0" i="0" dirty="0">
                <a:solidFill>
                  <a:schemeClr val="tx1"/>
                </a:solidFill>
                <a:latin typeface="Arial" charset="0"/>
                <a:sym typeface="Symbol" pitchFamily="18" charset="2"/>
              </a:rPr>
              <a:t>L’a</a:t>
            </a:r>
            <a:r>
              <a:rPr lang="fr-FR" sz="1600" b="0" i="0" dirty="0">
                <a:solidFill>
                  <a:schemeClr val="tx1"/>
                </a:solidFill>
                <a:latin typeface="Arial" charset="0"/>
              </a:rPr>
              <a:t>ngiotensine II stimule aussi la sécrétion de :</a:t>
            </a:r>
          </a:p>
          <a:p>
            <a:pPr marL="179388" lvl="1" indent="-179388">
              <a:lnSpc>
                <a:spcPct val="100000"/>
              </a:lnSpc>
              <a:spcBef>
                <a:spcPts val="300"/>
              </a:spcBef>
              <a:buSzPct val="120000"/>
            </a:pPr>
            <a:r>
              <a:rPr lang="fr-FR" sz="1500" b="0" dirty="0">
                <a:solidFill>
                  <a:schemeClr val="tx1"/>
                </a:solidFill>
                <a:latin typeface="Arial" charset="0"/>
              </a:rPr>
              <a:t>Aldostérone</a:t>
            </a:r>
            <a:r>
              <a:rPr lang="fr-FR" sz="1500" b="0" i="0" dirty="0">
                <a:solidFill>
                  <a:schemeClr val="tx1"/>
                </a:solidFill>
                <a:latin typeface="Arial" charset="0"/>
              </a:rPr>
              <a:t> (par le cortex surrénal)</a:t>
            </a:r>
          </a:p>
          <a:p>
            <a:pPr marL="450850" lvl="1" indent="-271463">
              <a:lnSpc>
                <a:spcPct val="100000"/>
              </a:lnSpc>
              <a:spcBef>
                <a:spcPct val="0"/>
              </a:spcBef>
              <a:buFont typeface="Symbol" pitchFamily="18" charset="2"/>
              <a:buChar char="®"/>
            </a:pPr>
            <a:r>
              <a:rPr lang="fr-FR" sz="1500" i="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 </a:t>
            </a:r>
            <a:r>
              <a:rPr lang="fr-FR" sz="1500" b="0" i="0" dirty="0">
                <a:solidFill>
                  <a:schemeClr val="tx1"/>
                </a:solidFill>
                <a:latin typeface="Arial" charset="0"/>
              </a:rPr>
              <a:t>réabsorption de Na</a:t>
            </a:r>
            <a:r>
              <a:rPr lang="fr-FR" sz="1500" b="0" i="0" baseline="30000" dirty="0">
                <a:solidFill>
                  <a:schemeClr val="tx1"/>
                </a:solidFill>
                <a:latin typeface="Arial" charset="0"/>
              </a:rPr>
              <a:t>+</a:t>
            </a:r>
            <a:r>
              <a:rPr lang="fr-FR" sz="1500" b="0" i="0" dirty="0">
                <a:solidFill>
                  <a:schemeClr val="tx1"/>
                </a:solidFill>
                <a:latin typeface="Arial" charset="0"/>
              </a:rPr>
              <a:t> et d’eau</a:t>
            </a:r>
          </a:p>
          <a:p>
            <a:pPr marL="450850" lvl="1" indent="-271463">
              <a:lnSpc>
                <a:spcPct val="100000"/>
              </a:lnSpc>
              <a:spcBef>
                <a:spcPct val="0"/>
              </a:spcBef>
              <a:buFont typeface="Symbol" pitchFamily="18" charset="2"/>
              <a:buChar char="®"/>
            </a:pPr>
            <a:r>
              <a:rPr lang="fr-FR" sz="1500" i="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 volume sanguin</a:t>
            </a:r>
            <a:endParaRPr lang="fr-FR" sz="1500" b="0" i="0" dirty="0">
              <a:solidFill>
                <a:schemeClr val="tx1"/>
              </a:solidFill>
              <a:latin typeface="Arial" charset="0"/>
            </a:endParaRPr>
          </a:p>
          <a:p>
            <a:pPr marL="179388" lvl="1" indent="-179388">
              <a:lnSpc>
                <a:spcPct val="100000"/>
              </a:lnSpc>
              <a:spcBef>
                <a:spcPts val="300"/>
              </a:spcBef>
              <a:buSzPct val="120000"/>
            </a:pPr>
            <a:r>
              <a:rPr lang="fr-FR" sz="1500" b="0" dirty="0">
                <a:solidFill>
                  <a:schemeClr val="tx1"/>
                </a:solidFill>
                <a:latin typeface="Arial" charset="0"/>
              </a:rPr>
              <a:t>ADH</a:t>
            </a:r>
            <a:r>
              <a:rPr lang="fr-FR" sz="1500" b="0" i="0" dirty="0">
                <a:solidFill>
                  <a:schemeClr val="tx1"/>
                </a:solidFill>
                <a:latin typeface="Arial" charset="0"/>
              </a:rPr>
              <a:t> ( par l’hypophyse)</a:t>
            </a:r>
          </a:p>
          <a:p>
            <a:pPr marL="450850" lvl="1" indent="-271463">
              <a:lnSpc>
                <a:spcPct val="100000"/>
              </a:lnSpc>
              <a:spcBef>
                <a:spcPct val="0"/>
              </a:spcBef>
              <a:buFont typeface="Symbol" pitchFamily="18" charset="2"/>
              <a:buChar char="®"/>
            </a:pPr>
            <a:r>
              <a:rPr lang="fr-FR" sz="1500" i="0" dirty="0">
                <a:solidFill>
                  <a:schemeClr val="tx1"/>
                </a:solidFill>
                <a:latin typeface="Arial" charset="0"/>
                <a:sym typeface="Symbol" pitchFamily="18" charset="2"/>
              </a:rPr>
              <a:t></a:t>
            </a:r>
            <a:r>
              <a:rPr lang="fr-FR" sz="1500" b="0" i="0" dirty="0">
                <a:solidFill>
                  <a:schemeClr val="tx1"/>
                </a:solidFill>
                <a:latin typeface="Arial" charset="0"/>
              </a:rPr>
              <a:t> réabsorption d’eau </a:t>
            </a:r>
            <a:r>
              <a:rPr lang="fr-FR" sz="1500" b="0" i="0" dirty="0">
                <a:solidFill>
                  <a:schemeClr val="tx1"/>
                </a:solidFill>
                <a:latin typeface="Arial" charset="0"/>
                <a:sym typeface="Symbol" pitchFamily="18" charset="2"/>
              </a:rPr>
              <a:t> </a:t>
            </a:r>
            <a:r>
              <a:rPr lang="fr-FR" sz="1500" i="0" dirty="0">
                <a:solidFill>
                  <a:schemeClr val="tx1"/>
                </a:solidFill>
                <a:latin typeface="Arial" charset="0"/>
                <a:sym typeface="Symbol" pitchFamily="18" charset="2"/>
              </a:rPr>
              <a:t></a:t>
            </a:r>
            <a:r>
              <a:rPr lang="fr-FR" sz="1500" b="0" i="0" dirty="0">
                <a:solidFill>
                  <a:schemeClr val="tx1"/>
                </a:solidFill>
                <a:latin typeface="Arial" charset="0"/>
                <a:sym typeface="Symbol" pitchFamily="18" charset="2"/>
              </a:rPr>
              <a:t> volume sanguin</a:t>
            </a:r>
          </a:p>
        </p:txBody>
      </p:sp>
      <p:sp>
        <p:nvSpPr>
          <p:cNvPr id="9220" name="Text Box 6"/>
          <p:cNvSpPr txBox="1">
            <a:spLocks noChangeArrowheads="1"/>
          </p:cNvSpPr>
          <p:nvPr/>
        </p:nvSpPr>
        <p:spPr bwMode="auto">
          <a:xfrm>
            <a:off x="7924800" y="5668471"/>
            <a:ext cx="1066800" cy="257175"/>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8000" bIns="18000">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gn="ctr">
              <a:lnSpc>
                <a:spcPct val="100000"/>
              </a:lnSpc>
              <a:spcBef>
                <a:spcPct val="50000"/>
              </a:spcBef>
              <a:buFontTx/>
              <a:buNone/>
            </a:pPr>
            <a:r>
              <a:rPr lang="en-US" sz="1400" b="0" i="0" dirty="0">
                <a:latin typeface="Arial" charset="0"/>
              </a:rPr>
              <a:t>Fig. 19.12</a:t>
            </a:r>
            <a:endParaRPr lang="en-CA" sz="1400" b="0" i="0" dirty="0">
              <a:latin typeface="Arial" charset="0"/>
            </a:endParaRPr>
          </a:p>
        </p:txBody>
      </p:sp>
      <p:grpSp>
        <p:nvGrpSpPr>
          <p:cNvPr id="11" name="Group 10">
            <a:extLst>
              <a:ext uri="{FF2B5EF4-FFF2-40B4-BE49-F238E27FC236}">
                <a16:creationId xmlns:a16="http://schemas.microsoft.com/office/drawing/2014/main" id="{64AF72BA-3AD4-4B85-845C-32C0C9285ED0}"/>
              </a:ext>
            </a:extLst>
          </p:cNvPr>
          <p:cNvGrpSpPr/>
          <p:nvPr/>
        </p:nvGrpSpPr>
        <p:grpSpPr>
          <a:xfrm>
            <a:off x="4572000" y="410023"/>
            <a:ext cx="4495800" cy="5187460"/>
            <a:chOff x="4572000" y="609600"/>
            <a:chExt cx="4495800" cy="5187460"/>
          </a:xfrm>
        </p:grpSpPr>
        <p:pic>
          <p:nvPicPr>
            <p:cNvPr id="3" name="Picture 2" descr="Timeline&#10;&#10;Description automatically generated">
              <a:extLst>
                <a:ext uri="{FF2B5EF4-FFF2-40B4-BE49-F238E27FC236}">
                  <a16:creationId xmlns:a16="http://schemas.microsoft.com/office/drawing/2014/main" id="{4961B5C6-E252-434D-A680-ECDE93F194C8}"/>
                </a:ext>
              </a:extLst>
            </p:cNvPr>
            <p:cNvPicPr>
              <a:picLocks noChangeAspect="1"/>
            </p:cNvPicPr>
            <p:nvPr/>
          </p:nvPicPr>
          <p:blipFill rotWithShape="1">
            <a:blip r:embed="rId3">
              <a:extLst>
                <a:ext uri="{28A0092B-C50C-407E-A947-70E740481C1C}">
                  <a14:useLocalDpi xmlns:a14="http://schemas.microsoft.com/office/drawing/2010/main" val="0"/>
                </a:ext>
              </a:extLst>
            </a:blip>
            <a:srcRect l="23810" t="4444" r="2173" b="12222"/>
            <a:stretch/>
          </p:blipFill>
          <p:spPr>
            <a:xfrm>
              <a:off x="4572000" y="609600"/>
              <a:ext cx="4495800" cy="5187460"/>
            </a:xfrm>
            <a:prstGeom prst="rect">
              <a:avLst/>
            </a:prstGeom>
          </p:spPr>
        </p:pic>
        <p:cxnSp>
          <p:nvCxnSpPr>
            <p:cNvPr id="5" name="Straight Arrow Connector 4">
              <a:extLst>
                <a:ext uri="{FF2B5EF4-FFF2-40B4-BE49-F238E27FC236}">
                  <a16:creationId xmlns:a16="http://schemas.microsoft.com/office/drawing/2014/main" id="{6CBB8876-2E38-401A-9EF8-496EEAE94C97}"/>
                </a:ext>
              </a:extLst>
            </p:cNvPr>
            <p:cNvCxnSpPr/>
            <p:nvPr/>
          </p:nvCxnSpPr>
          <p:spPr bwMode="auto">
            <a:xfrm flipH="1">
              <a:off x="4648202" y="838200"/>
              <a:ext cx="228598" cy="0"/>
            </a:xfrm>
            <a:prstGeom prst="straightConnector1">
              <a:avLst/>
            </a:prstGeom>
            <a:noFill/>
            <a:ln w="190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0DD6B7AB-0BCB-4241-ADA4-5702F5BACC38}"/>
                </a:ext>
              </a:extLst>
            </p:cNvPr>
            <p:cNvCxnSpPr/>
            <p:nvPr/>
          </p:nvCxnSpPr>
          <p:spPr bwMode="auto">
            <a:xfrm>
              <a:off x="4654800" y="831600"/>
              <a:ext cx="152400" cy="1219200"/>
            </a:xfrm>
            <a:prstGeom prst="straightConnector1">
              <a:avLst/>
            </a:prstGeom>
            <a:noFill/>
            <a:ln w="19050" cap="flat" cmpd="sng" algn="ctr">
              <a:solidFill>
                <a:schemeClr val="bg1">
                  <a:lumMod val="6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3" name="Text Box 4">
            <a:extLst>
              <a:ext uri="{FF2B5EF4-FFF2-40B4-BE49-F238E27FC236}">
                <a16:creationId xmlns:a16="http://schemas.microsoft.com/office/drawing/2014/main" id="{2DF8D9A6-6285-4AFC-B5B9-444760BEFA74}"/>
              </a:ext>
            </a:extLst>
          </p:cNvPr>
          <p:cNvSpPr txBox="1">
            <a:spLocks noChangeArrowheads="1"/>
          </p:cNvSpPr>
          <p:nvPr/>
        </p:nvSpPr>
        <p:spPr bwMode="auto">
          <a:xfrm>
            <a:off x="228600" y="5646048"/>
            <a:ext cx="7010400" cy="579929"/>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noAutofit/>
          </a:bodyPr>
          <a:lstStyle>
            <a:lvl1pPr marL="265113" indent="-265113">
              <a:defRPr b="1" i="1">
                <a:solidFill>
                  <a:srgbClr val="333399"/>
                </a:solidFill>
                <a:latin typeface="Times New Roman" pitchFamily="18" charset="0"/>
              </a:defRPr>
            </a:lvl1pPr>
            <a:lvl2pPr marL="722313" indent="-277813">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265113" lvl="1" indent="-265113">
              <a:lnSpc>
                <a:spcPct val="100000"/>
              </a:lnSpc>
              <a:spcBef>
                <a:spcPts val="600"/>
              </a:spcBef>
              <a:buNone/>
            </a:pPr>
            <a:r>
              <a:rPr lang="fr-FR" sz="1600" i="0" dirty="0">
                <a:solidFill>
                  <a:schemeClr val="tx1"/>
                </a:solidFill>
                <a:latin typeface="Arial" charset="0"/>
                <a:sym typeface="Symbol"/>
              </a:rPr>
              <a:t> </a:t>
            </a:r>
            <a:r>
              <a:rPr lang="fr-FR" sz="1600" i="0" dirty="0">
                <a:solidFill>
                  <a:schemeClr val="tx1"/>
                </a:solidFill>
                <a:latin typeface="Arial" charset="0"/>
                <a:sym typeface="Symbol" pitchFamily="18" charset="2"/>
              </a:rPr>
              <a:t></a:t>
            </a:r>
            <a:r>
              <a:rPr lang="fr-FR" sz="1600" i="0" dirty="0">
                <a:solidFill>
                  <a:schemeClr val="tx1"/>
                </a:solidFill>
                <a:latin typeface="Arial" charset="0"/>
              </a:rPr>
              <a:t> pression artérielle suite à une augmentation du débit cardiaque (effet à long terme)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3"/>
          <p:cNvSpPr txBox="1">
            <a:spLocks noChangeArrowheads="1"/>
          </p:cNvSpPr>
          <p:nvPr/>
        </p:nvSpPr>
        <p:spPr bwMode="auto">
          <a:xfrm>
            <a:off x="762000" y="228600"/>
            <a:ext cx="7435241" cy="35182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0" tIns="180000" rIns="180000" bIns="180000" anchor="ctr" anchorCtr="0">
            <a:spAutoFit/>
          </a:bodyPr>
          <a:lstStyle>
            <a:lvl1pPr marL="179388" indent="-179388">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lgn="ctr">
              <a:lnSpc>
                <a:spcPct val="100000"/>
              </a:lnSpc>
              <a:spcBef>
                <a:spcPts val="0"/>
              </a:spcBef>
              <a:spcAft>
                <a:spcPts val="600"/>
              </a:spcAft>
              <a:buSzPct val="80000"/>
              <a:buNone/>
            </a:pPr>
            <a:r>
              <a:rPr lang="fr-FR" sz="1600" b="0" i="0" u="sng" dirty="0">
                <a:solidFill>
                  <a:schemeClr val="tx1"/>
                </a:solidFill>
                <a:latin typeface="Arial" charset="0"/>
                <a:cs typeface="Arial" charset="0"/>
              </a:rPr>
              <a:t>Temps de réponse de certains mécanismes de régulation après une perturbation de la pression sanguine</a:t>
            </a:r>
            <a:endParaRPr lang="en-CA" sz="1600" b="0" i="0" dirty="0">
              <a:solidFill>
                <a:schemeClr val="tx1"/>
              </a:solidFill>
              <a:latin typeface="Arial" charset="0"/>
              <a:cs typeface="Arial" charset="0"/>
            </a:endParaRPr>
          </a:p>
          <a:p>
            <a:pPr>
              <a:lnSpc>
                <a:spcPct val="100000"/>
              </a:lnSpc>
              <a:spcBef>
                <a:spcPts val="800"/>
              </a:spcBef>
              <a:buSzPct val="120000"/>
              <a:buFont typeface="Arial" panose="020B0604020202020204" pitchFamily="34" charset="0"/>
              <a:buChar char="•"/>
            </a:pPr>
            <a:r>
              <a:rPr lang="fr-FR" sz="1600" b="0" i="0" dirty="0">
                <a:solidFill>
                  <a:schemeClr val="tx1"/>
                </a:solidFill>
                <a:latin typeface="Arial" charset="0"/>
                <a:cs typeface="Arial" charset="0"/>
              </a:rPr>
              <a:t>Barorécepteurs </a:t>
            </a:r>
            <a:r>
              <a:rPr lang="fr-FR" sz="1600" b="0" i="0" dirty="0">
                <a:solidFill>
                  <a:schemeClr val="tx1"/>
                </a:solidFill>
                <a:latin typeface="Arial" charset="0"/>
                <a:cs typeface="Arial" charset="0"/>
                <a:sym typeface="Symbol"/>
              </a:rPr>
              <a:t></a:t>
            </a:r>
            <a:r>
              <a:rPr lang="fr-FR" sz="1600" b="0" i="0" dirty="0">
                <a:solidFill>
                  <a:schemeClr val="tx1"/>
                </a:solidFill>
                <a:latin typeface="Arial" charset="0"/>
                <a:cs typeface="Arial" charset="0"/>
              </a:rPr>
              <a:t> &lt; 5 sec.</a:t>
            </a:r>
          </a:p>
          <a:p>
            <a:pPr>
              <a:lnSpc>
                <a:spcPct val="100000"/>
              </a:lnSpc>
              <a:spcBef>
                <a:spcPts val="800"/>
              </a:spcBef>
              <a:buSzPct val="120000"/>
              <a:buFont typeface="Arial" panose="020B0604020202020204" pitchFamily="34" charset="0"/>
              <a:buChar char="•"/>
            </a:pPr>
            <a:r>
              <a:rPr lang="fr-FR" sz="1600" b="0" i="0" dirty="0">
                <a:solidFill>
                  <a:schemeClr val="tx1"/>
                </a:solidFill>
                <a:latin typeface="Arial" charset="0"/>
                <a:cs typeface="Arial" charset="0"/>
              </a:rPr>
              <a:t>Chimiorécepteurs </a:t>
            </a:r>
            <a:r>
              <a:rPr lang="fr-FR" sz="1600" b="0" i="0" dirty="0">
                <a:solidFill>
                  <a:schemeClr val="tx1"/>
                </a:solidFill>
                <a:latin typeface="Arial" charset="0"/>
                <a:cs typeface="Arial" charset="0"/>
                <a:sym typeface="Symbol"/>
              </a:rPr>
              <a:t></a:t>
            </a:r>
            <a:r>
              <a:rPr lang="fr-FR" sz="1600" b="0" i="0" dirty="0">
                <a:solidFill>
                  <a:schemeClr val="tx1"/>
                </a:solidFill>
                <a:latin typeface="Arial" charset="0"/>
                <a:cs typeface="Arial" charset="0"/>
              </a:rPr>
              <a:t> ≈ 10 sec.</a:t>
            </a:r>
          </a:p>
          <a:p>
            <a:pPr>
              <a:lnSpc>
                <a:spcPct val="100000"/>
              </a:lnSpc>
              <a:spcBef>
                <a:spcPts val="800"/>
              </a:spcBef>
              <a:buSzPct val="120000"/>
              <a:buFont typeface="Arial" panose="020B0604020202020204" pitchFamily="34" charset="0"/>
              <a:buChar char="•"/>
            </a:pPr>
            <a:r>
              <a:rPr lang="fr-FR" sz="1600" b="0" i="0" dirty="0">
                <a:solidFill>
                  <a:schemeClr val="tx1"/>
                </a:solidFill>
                <a:latin typeface="Arial" charset="0"/>
                <a:cs typeface="Arial" charset="0"/>
              </a:rPr>
              <a:t>Hormones :</a:t>
            </a:r>
          </a:p>
          <a:p>
            <a:pPr marL="174625" indent="0">
              <a:lnSpc>
                <a:spcPct val="100000"/>
              </a:lnSpc>
              <a:spcBef>
                <a:spcPts val="200"/>
              </a:spcBef>
              <a:buSzPct val="80000"/>
              <a:buNone/>
            </a:pPr>
            <a:r>
              <a:rPr lang="fr-FR" sz="1600" b="0" i="0" dirty="0">
                <a:solidFill>
                  <a:schemeClr val="tx1"/>
                </a:solidFill>
                <a:latin typeface="Arial" charset="0"/>
                <a:cs typeface="Arial" charset="0"/>
              </a:rPr>
              <a:t>Adrénaline </a:t>
            </a:r>
            <a:r>
              <a:rPr lang="fr-FR" sz="1600" b="0" i="0" dirty="0">
                <a:solidFill>
                  <a:schemeClr val="tx1"/>
                </a:solidFill>
                <a:latin typeface="Arial" charset="0"/>
                <a:cs typeface="Arial" charset="0"/>
                <a:sym typeface="Symbol"/>
              </a:rPr>
              <a:t></a:t>
            </a:r>
            <a:r>
              <a:rPr lang="fr-FR" sz="1600" b="0" i="0" dirty="0">
                <a:solidFill>
                  <a:schemeClr val="tx1"/>
                </a:solidFill>
                <a:latin typeface="Arial" charset="0"/>
                <a:cs typeface="Arial" charset="0"/>
              </a:rPr>
              <a:t> ≈ 30 sec.</a:t>
            </a:r>
          </a:p>
          <a:p>
            <a:pPr marL="174625" indent="0">
              <a:lnSpc>
                <a:spcPct val="100000"/>
              </a:lnSpc>
              <a:spcBef>
                <a:spcPts val="200"/>
              </a:spcBef>
              <a:buSzPct val="80000"/>
              <a:buNone/>
            </a:pPr>
            <a:r>
              <a:rPr lang="fr-FR" sz="1600" b="0" i="0" dirty="0">
                <a:solidFill>
                  <a:schemeClr val="tx1"/>
                </a:solidFill>
                <a:latin typeface="Arial" charset="0"/>
                <a:cs typeface="Arial" charset="0"/>
              </a:rPr>
              <a:t>Rénine-angiotensine (vasoconstriction) </a:t>
            </a:r>
            <a:r>
              <a:rPr lang="fr-FR" sz="1600" b="0" i="0" dirty="0">
                <a:solidFill>
                  <a:schemeClr val="tx1"/>
                </a:solidFill>
                <a:latin typeface="Arial" charset="0"/>
                <a:cs typeface="Arial" charset="0"/>
                <a:sym typeface="Symbol"/>
              </a:rPr>
              <a:t> </a:t>
            </a:r>
            <a:r>
              <a:rPr lang="fr-FR" sz="1600" b="0" i="0" dirty="0">
                <a:solidFill>
                  <a:schemeClr val="tx1"/>
                </a:solidFill>
                <a:latin typeface="Arial" charset="0"/>
                <a:cs typeface="Arial" charset="0"/>
              </a:rPr>
              <a:t>≈ 4 min.</a:t>
            </a:r>
          </a:p>
          <a:p>
            <a:pPr>
              <a:lnSpc>
                <a:spcPct val="100000"/>
              </a:lnSpc>
              <a:spcBef>
                <a:spcPts val="800"/>
              </a:spcBef>
              <a:buSzPct val="120000"/>
              <a:buFont typeface="Arial" panose="020B0604020202020204" pitchFamily="34" charset="0"/>
              <a:buChar char="•"/>
            </a:pPr>
            <a:r>
              <a:rPr lang="fr-FR" sz="1600" b="0" i="0" dirty="0">
                <a:solidFill>
                  <a:schemeClr val="tx1"/>
                </a:solidFill>
                <a:latin typeface="Arial" charset="0"/>
                <a:cs typeface="Arial" charset="0"/>
              </a:rPr>
              <a:t>Volume sanguin (via le système rénine-angiotensine) </a:t>
            </a:r>
            <a:r>
              <a:rPr lang="fr-FR" sz="1600" b="0" i="0" dirty="0">
                <a:solidFill>
                  <a:schemeClr val="tx1"/>
                </a:solidFill>
                <a:latin typeface="Arial" charset="0"/>
                <a:cs typeface="Arial" charset="0"/>
                <a:sym typeface="Symbol"/>
              </a:rPr>
              <a:t></a:t>
            </a:r>
            <a:r>
              <a:rPr lang="fr-FR" sz="1600" b="0" i="0" dirty="0">
                <a:solidFill>
                  <a:schemeClr val="tx1"/>
                </a:solidFill>
                <a:latin typeface="Arial" charset="0"/>
                <a:cs typeface="Arial" charset="0"/>
              </a:rPr>
              <a:t> ≈ 8 heures</a:t>
            </a:r>
          </a:p>
          <a:p>
            <a:pPr marL="174625" lvl="1" indent="0">
              <a:lnSpc>
                <a:spcPct val="100000"/>
              </a:lnSpc>
              <a:spcBef>
                <a:spcPts val="600"/>
              </a:spcBef>
              <a:buSzPct val="80000"/>
              <a:buNone/>
            </a:pPr>
            <a:r>
              <a:rPr lang="fr-FR" sz="1600" i="0" dirty="0">
                <a:solidFill>
                  <a:schemeClr val="tx1"/>
                </a:solidFill>
                <a:latin typeface="Arial" charset="0"/>
              </a:rPr>
              <a:t>Note :</a:t>
            </a:r>
            <a:r>
              <a:rPr lang="fr-FR" sz="1600" b="0" i="0" dirty="0">
                <a:solidFill>
                  <a:schemeClr val="tx1"/>
                </a:solidFill>
                <a:latin typeface="Arial" charset="0"/>
              </a:rPr>
              <a:t> quoique très lent, la régulation du volume sanguin par les reins est le mécanisme </a:t>
            </a:r>
            <a:r>
              <a:rPr lang="fr-FR" sz="1600" b="0" i="0" u="sng" dirty="0">
                <a:solidFill>
                  <a:schemeClr val="tx1"/>
                </a:solidFill>
                <a:latin typeface="Arial" charset="0"/>
              </a:rPr>
              <a:t>le plus puissant</a:t>
            </a:r>
            <a:r>
              <a:rPr lang="fr-FR" sz="1600" b="0" i="0" dirty="0">
                <a:solidFill>
                  <a:schemeClr val="tx1"/>
                </a:solidFill>
                <a:latin typeface="Arial" charset="0"/>
              </a:rPr>
              <a:t> du contrôle de la pression artérielle.</a:t>
            </a:r>
            <a:endParaRPr lang="fr-FR" sz="1600" i="0" dirty="0">
              <a:solidFill>
                <a:schemeClr val="tx1"/>
              </a:solidFill>
              <a:latin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6471" y="235803"/>
            <a:ext cx="8961329" cy="4308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989013" indent="-989013">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50000"/>
              </a:spcBef>
              <a:buFontTx/>
              <a:buNone/>
            </a:pPr>
            <a:r>
              <a:rPr lang="en-US" sz="2200" i="0" dirty="0">
                <a:solidFill>
                  <a:srgbClr val="0000FF"/>
                </a:solidFill>
                <a:latin typeface="Arial" charset="0"/>
              </a:rPr>
              <a:t>6.3.11	</a:t>
            </a:r>
            <a:r>
              <a:rPr lang="fr-FR" sz="2200" i="0" dirty="0">
                <a:solidFill>
                  <a:srgbClr val="0000FF"/>
                </a:solidFill>
                <a:latin typeface="Arial" charset="0"/>
              </a:rPr>
              <a:t>Décrire les mécanismes d’autorégulation du débit sanguin</a:t>
            </a:r>
            <a:r>
              <a:rPr lang="fr-FR" sz="2200" dirty="0">
                <a:solidFill>
                  <a:srgbClr val="0000FF"/>
                </a:solidFill>
                <a:latin typeface="Arial" charset="0"/>
              </a:rPr>
              <a:t> </a:t>
            </a:r>
            <a:endParaRPr lang="en-US" sz="2200" dirty="0">
              <a:solidFill>
                <a:srgbClr val="0000FF"/>
              </a:solidFill>
              <a:latin typeface="Arial" charset="0"/>
            </a:endParaRPr>
          </a:p>
        </p:txBody>
      </p:sp>
      <p:sp>
        <p:nvSpPr>
          <p:cNvPr id="11267" name="Rectangle 5"/>
          <p:cNvSpPr>
            <a:spLocks noChangeArrowheads="1"/>
          </p:cNvSpPr>
          <p:nvPr/>
        </p:nvSpPr>
        <p:spPr bwMode="auto">
          <a:xfrm>
            <a:off x="475943" y="1676400"/>
            <a:ext cx="8046929" cy="4793397"/>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82800" rIns="0" bIns="118800"/>
          <a:lstStyle/>
          <a:p>
            <a:pPr>
              <a:lnSpc>
                <a:spcPct val="100000"/>
              </a:lnSpc>
              <a:buFontTx/>
              <a:buNone/>
            </a:pPr>
            <a:r>
              <a:rPr lang="fr-FR" sz="1600" dirty="0">
                <a:solidFill>
                  <a:schemeClr val="tx1"/>
                </a:solidFill>
                <a:latin typeface="Arial" charset="0"/>
              </a:rPr>
              <a:t>Irrigation </a:t>
            </a:r>
            <a:r>
              <a:rPr lang="fr-FR" sz="1600" i="0" dirty="0">
                <a:solidFill>
                  <a:schemeClr val="tx1"/>
                </a:solidFill>
                <a:latin typeface="Arial" charset="0"/>
              </a:rPr>
              <a:t>(</a:t>
            </a:r>
            <a:r>
              <a:rPr lang="fr-FR" sz="1600" dirty="0">
                <a:solidFill>
                  <a:schemeClr val="tx1"/>
                </a:solidFill>
                <a:latin typeface="Arial" charset="0"/>
              </a:rPr>
              <a:t>perfusion</a:t>
            </a:r>
            <a:r>
              <a:rPr lang="fr-FR" sz="1600" i="0" dirty="0">
                <a:solidFill>
                  <a:schemeClr val="tx1"/>
                </a:solidFill>
                <a:latin typeface="Arial" charset="0"/>
              </a:rPr>
              <a:t>) des tissus :</a:t>
            </a:r>
            <a:r>
              <a:rPr lang="fr-FR" sz="1600" b="0" i="0" dirty="0">
                <a:solidFill>
                  <a:schemeClr val="tx1"/>
                </a:solidFill>
                <a:latin typeface="Arial" charset="0"/>
              </a:rPr>
              <a:t> </a:t>
            </a:r>
            <a:r>
              <a:rPr lang="fr-FR" sz="1500" b="0" i="0" dirty="0">
                <a:solidFill>
                  <a:schemeClr val="tx1"/>
                </a:solidFill>
                <a:latin typeface="Arial" charset="0"/>
              </a:rPr>
              <a:t>débit sanguin dans les tissus, ajusté selon les besoins par des mécanismes d’</a:t>
            </a:r>
            <a:r>
              <a:rPr lang="fr-FR" sz="1500" b="0" dirty="0">
                <a:solidFill>
                  <a:schemeClr val="tx1"/>
                </a:solidFill>
                <a:latin typeface="Arial" charset="0"/>
              </a:rPr>
              <a:t>autorégulation.</a:t>
            </a:r>
          </a:p>
          <a:p>
            <a:pPr>
              <a:lnSpc>
                <a:spcPct val="100000"/>
              </a:lnSpc>
              <a:buFontTx/>
              <a:buNone/>
            </a:pPr>
            <a:r>
              <a:rPr lang="fr-FR" sz="1600" dirty="0">
                <a:solidFill>
                  <a:schemeClr val="tx1"/>
                </a:solidFill>
                <a:latin typeface="Arial" charset="0"/>
              </a:rPr>
              <a:t>Autorégulation </a:t>
            </a:r>
            <a:r>
              <a:rPr lang="fr-FR" sz="1600" i="0" dirty="0">
                <a:solidFill>
                  <a:schemeClr val="tx1"/>
                </a:solidFill>
                <a:latin typeface="Arial" charset="0"/>
              </a:rPr>
              <a:t>:</a:t>
            </a:r>
            <a:r>
              <a:rPr lang="fr-FR" sz="1600" b="0" i="0" dirty="0">
                <a:solidFill>
                  <a:schemeClr val="tx1"/>
                </a:solidFill>
                <a:latin typeface="Arial" charset="0"/>
              </a:rPr>
              <a:t> </a:t>
            </a:r>
            <a:r>
              <a:rPr lang="fr-FR" sz="1500" b="0" i="0" dirty="0">
                <a:solidFill>
                  <a:schemeClr val="tx1"/>
                </a:solidFill>
                <a:latin typeface="Arial" charset="0"/>
              </a:rPr>
              <a:t>adaptation automatique du débit sanguin dans chaque tissu ; se fait par des contrôles </a:t>
            </a:r>
            <a:r>
              <a:rPr lang="fr-FR" sz="1500" dirty="0">
                <a:solidFill>
                  <a:schemeClr val="tx1"/>
                </a:solidFill>
                <a:latin typeface="Arial" charset="0"/>
              </a:rPr>
              <a:t>intrinsèques</a:t>
            </a:r>
            <a:r>
              <a:rPr lang="fr-FR" sz="1500" b="0" i="0" dirty="0">
                <a:solidFill>
                  <a:schemeClr val="tx1"/>
                </a:solidFill>
                <a:latin typeface="Arial" charset="0"/>
              </a:rPr>
              <a:t> du diamètre des artérioles (et des sphincters précapillaires).</a:t>
            </a:r>
          </a:p>
          <a:p>
            <a:pPr marL="263525" lvl="1" indent="-258763">
              <a:lnSpc>
                <a:spcPct val="100000"/>
              </a:lnSpc>
              <a:spcBef>
                <a:spcPts val="600"/>
              </a:spcBef>
              <a:buFont typeface="+mj-lt"/>
              <a:buAutoNum type="romanLcPeriod"/>
            </a:pPr>
            <a:r>
              <a:rPr lang="fr-FR" sz="1600" dirty="0">
                <a:solidFill>
                  <a:schemeClr val="tx1"/>
                </a:solidFill>
                <a:latin typeface="Arial" charset="0"/>
              </a:rPr>
              <a:t>Mécanismes de régulation métaboliques</a:t>
            </a:r>
            <a:r>
              <a:rPr lang="fr-FR" sz="1600" i="0" dirty="0">
                <a:solidFill>
                  <a:srgbClr val="990099"/>
                </a:solidFill>
                <a:latin typeface="Arial" charset="0"/>
              </a:rPr>
              <a:t> </a:t>
            </a:r>
            <a:r>
              <a:rPr lang="fr-FR" sz="1600" b="0" i="0" dirty="0">
                <a:solidFill>
                  <a:schemeClr val="tx1"/>
                </a:solidFill>
                <a:latin typeface="Arial" charset="0"/>
              </a:rPr>
              <a:t>(les plus importants)</a:t>
            </a:r>
            <a:r>
              <a:rPr lang="fr-FR" sz="1600" i="0" dirty="0">
                <a:solidFill>
                  <a:schemeClr val="tx1"/>
                </a:solidFill>
                <a:latin typeface="Arial" charset="0"/>
              </a:rPr>
              <a:t> :</a:t>
            </a:r>
            <a:endParaRPr lang="fr-FR" sz="1600" b="0" u="sng" dirty="0">
              <a:solidFill>
                <a:schemeClr val="tx1"/>
              </a:solidFill>
              <a:latin typeface="Arial" charset="0"/>
            </a:endParaRPr>
          </a:p>
          <a:p>
            <a:pPr marL="258763" lvl="2">
              <a:lnSpc>
                <a:spcPct val="100000"/>
              </a:lnSpc>
              <a:spcBef>
                <a:spcPts val="200"/>
              </a:spcBef>
              <a:buNone/>
            </a:pPr>
            <a:r>
              <a:rPr lang="fr-FR" sz="1500" b="0" i="0" dirty="0">
                <a:solidFill>
                  <a:schemeClr val="tx1"/>
                </a:solidFill>
                <a:latin typeface="Arial" charset="0"/>
              </a:rPr>
              <a:t>Principaux facteurs </a:t>
            </a:r>
            <a:r>
              <a:rPr lang="fr-FR" sz="1500" b="0" i="0" u="sng" dirty="0">
                <a:solidFill>
                  <a:schemeClr val="tx1"/>
                </a:solidFill>
                <a:latin typeface="Arial" charset="0"/>
              </a:rPr>
              <a:t>locaux</a:t>
            </a:r>
            <a:r>
              <a:rPr lang="fr-FR" sz="1500" b="0" i="0" dirty="0">
                <a:solidFill>
                  <a:schemeClr val="tx1"/>
                </a:solidFill>
                <a:latin typeface="Arial" charset="0"/>
              </a:rPr>
              <a:t> qui déclenchent une vasodilatation :</a:t>
            </a:r>
          </a:p>
          <a:p>
            <a:pPr marL="534988" lvl="3" indent="-271463">
              <a:lnSpc>
                <a:spcPct val="100000"/>
              </a:lnSpc>
              <a:spcBef>
                <a:spcPts val="200"/>
              </a:spcBef>
              <a:buSzPct val="120000"/>
              <a:buFont typeface="Arial" panose="020B0604020202020204" pitchFamily="34" charset="0"/>
              <a:buChar char="•"/>
            </a:pPr>
            <a:r>
              <a:rPr lang="fr-FR" sz="1500" b="0" i="0" dirty="0">
                <a:solidFill>
                  <a:schemeClr val="tx1"/>
                </a:solidFill>
                <a:latin typeface="Arial" charset="0"/>
                <a:sym typeface="Symbol" pitchFamily="18" charset="2"/>
              </a:rPr>
              <a:t> O</a:t>
            </a:r>
            <a:r>
              <a:rPr lang="fr-FR" sz="1500" b="0" i="0" baseline="-20000" dirty="0">
                <a:solidFill>
                  <a:schemeClr val="tx1"/>
                </a:solidFill>
                <a:latin typeface="Arial" charset="0"/>
                <a:sym typeface="Symbol" pitchFamily="18" charset="2"/>
              </a:rPr>
              <a:t>2</a:t>
            </a:r>
            <a:r>
              <a:rPr lang="fr-FR" sz="1500" b="0" i="0" dirty="0">
                <a:solidFill>
                  <a:schemeClr val="tx1"/>
                </a:solidFill>
                <a:latin typeface="Arial" charset="0"/>
                <a:sym typeface="Symbol" pitchFamily="18" charset="2"/>
              </a:rPr>
              <a:t>,  </a:t>
            </a:r>
            <a:r>
              <a:rPr lang="fr-FR" sz="1500" b="0" i="0" dirty="0">
                <a:solidFill>
                  <a:schemeClr val="tx1"/>
                </a:solidFill>
                <a:latin typeface="Arial" charset="0"/>
              </a:rPr>
              <a:t>CO</a:t>
            </a:r>
            <a:r>
              <a:rPr lang="fr-FR" sz="1500" b="0" i="0" baseline="-20000" dirty="0">
                <a:solidFill>
                  <a:schemeClr val="tx1"/>
                </a:solidFill>
                <a:latin typeface="Arial" charset="0"/>
              </a:rPr>
              <a:t>2</a:t>
            </a:r>
            <a:r>
              <a:rPr lang="fr-FR" sz="1500" b="0" i="0" dirty="0">
                <a:solidFill>
                  <a:schemeClr val="tx1"/>
                </a:solidFill>
                <a:latin typeface="Arial" charset="0"/>
              </a:rPr>
              <a:t>,  </a:t>
            </a:r>
            <a:r>
              <a:rPr lang="fr-FR" sz="1500" b="0" i="0" dirty="0">
                <a:solidFill>
                  <a:schemeClr val="tx1"/>
                </a:solidFill>
                <a:latin typeface="Arial" charset="0"/>
                <a:sym typeface="Symbol" pitchFamily="18" charset="2"/>
              </a:rPr>
              <a:t> p</a:t>
            </a:r>
            <a:r>
              <a:rPr lang="fr-FR" sz="1500" b="0" i="0" dirty="0">
                <a:solidFill>
                  <a:schemeClr val="tx1"/>
                </a:solidFill>
                <a:latin typeface="Arial" charset="0"/>
              </a:rPr>
              <a:t>H</a:t>
            </a:r>
          </a:p>
          <a:p>
            <a:pPr marL="534988" lvl="3" indent="-271463">
              <a:lnSpc>
                <a:spcPct val="100000"/>
              </a:lnSpc>
              <a:spcBef>
                <a:spcPts val="200"/>
              </a:spcBef>
              <a:buSzPct val="120000"/>
              <a:buFont typeface="Arial" panose="020B0604020202020204" pitchFamily="34" charset="0"/>
              <a:buChar char="•"/>
            </a:pPr>
            <a:r>
              <a:rPr lang="fr-FR" sz="1500" b="0" i="0" dirty="0">
                <a:solidFill>
                  <a:schemeClr val="tx1"/>
                </a:solidFill>
                <a:latin typeface="Arial" charset="0"/>
                <a:sym typeface="Symbol" pitchFamily="18" charset="2"/>
              </a:rPr>
              <a:t> </a:t>
            </a:r>
            <a:r>
              <a:rPr lang="fr-FR" sz="1500" b="0" i="0" dirty="0">
                <a:solidFill>
                  <a:schemeClr val="tx1"/>
                </a:solidFill>
                <a:latin typeface="Arial" charset="0"/>
              </a:rPr>
              <a:t>K</a:t>
            </a:r>
            <a:r>
              <a:rPr lang="fr-FR" sz="1500" b="0" i="0" baseline="30000" dirty="0">
                <a:solidFill>
                  <a:schemeClr val="tx1"/>
                </a:solidFill>
                <a:latin typeface="Arial" charset="0"/>
              </a:rPr>
              <a:t>+</a:t>
            </a:r>
            <a:endParaRPr lang="fr-FR" sz="1500" b="0" i="0" dirty="0">
              <a:solidFill>
                <a:schemeClr val="tx1"/>
              </a:solidFill>
              <a:latin typeface="Arial" charset="0"/>
            </a:endParaRPr>
          </a:p>
          <a:p>
            <a:pPr marL="534988" lvl="3" indent="-271463">
              <a:lnSpc>
                <a:spcPct val="100000"/>
              </a:lnSpc>
              <a:spcBef>
                <a:spcPts val="200"/>
              </a:spcBef>
              <a:buSzPct val="120000"/>
              <a:buFont typeface="Arial" panose="020B0604020202020204" pitchFamily="34" charset="0"/>
              <a:buChar char="•"/>
            </a:pPr>
            <a:r>
              <a:rPr lang="fr-FR" sz="1500" b="0" i="0" dirty="0">
                <a:solidFill>
                  <a:schemeClr val="tx1"/>
                </a:solidFill>
                <a:latin typeface="Arial" charset="0"/>
              </a:rPr>
              <a:t>Métabolites (ex.: adénosine)</a:t>
            </a:r>
          </a:p>
          <a:p>
            <a:pPr marL="263525" lvl="2">
              <a:lnSpc>
                <a:spcPct val="100000"/>
              </a:lnSpc>
              <a:spcBef>
                <a:spcPts val="200"/>
              </a:spcBef>
              <a:buSzPct val="85000"/>
              <a:buNone/>
            </a:pPr>
            <a:r>
              <a:rPr lang="fr-FR" sz="1500" b="0" i="0" u="sng" dirty="0">
                <a:solidFill>
                  <a:schemeClr val="tx1"/>
                </a:solidFill>
                <a:latin typeface="Arial" charset="0"/>
              </a:rPr>
              <a:t>Résultat</a:t>
            </a:r>
            <a:r>
              <a:rPr lang="fr-FR" sz="1500" b="0" i="0" dirty="0">
                <a:solidFill>
                  <a:schemeClr val="tx1"/>
                </a:solidFill>
                <a:latin typeface="Arial" charset="0"/>
              </a:rPr>
              <a:t> : vasodilatation dans les tissus qui ont besoin d’un apport sanguin plus grand.</a:t>
            </a:r>
          </a:p>
          <a:p>
            <a:pPr marL="263525" lvl="2">
              <a:lnSpc>
                <a:spcPct val="100000"/>
              </a:lnSpc>
              <a:spcBef>
                <a:spcPts val="0"/>
              </a:spcBef>
              <a:buSzPct val="85000"/>
              <a:buNone/>
            </a:pPr>
            <a:r>
              <a:rPr lang="fr-FR" sz="1500" b="0" i="0" dirty="0">
                <a:solidFill>
                  <a:schemeClr val="tx1"/>
                </a:solidFill>
                <a:latin typeface="Arial" charset="0"/>
              </a:rPr>
              <a:t>(Notez que ces variations des facteurs locaux se produisent dans les tissus dont l’activité métabolique est augmentée, par ex. dans des muscles qui contractent activement).</a:t>
            </a:r>
          </a:p>
          <a:p>
            <a:pPr marL="263525" lvl="2" indent="-263525">
              <a:lnSpc>
                <a:spcPct val="100000"/>
              </a:lnSpc>
              <a:spcBef>
                <a:spcPts val="1200"/>
              </a:spcBef>
              <a:buSzPct val="100000"/>
              <a:buFont typeface="+mj-lt"/>
              <a:buAutoNum type="romanLcPeriod" startAt="2"/>
            </a:pPr>
            <a:r>
              <a:rPr lang="fr-FR" sz="1600" dirty="0">
                <a:solidFill>
                  <a:schemeClr val="tx1"/>
                </a:solidFill>
                <a:latin typeface="Arial" charset="0"/>
              </a:rPr>
              <a:t>Mécanismes de régulation myogènes </a:t>
            </a:r>
            <a:r>
              <a:rPr lang="fr-FR" sz="1600" i="0" dirty="0">
                <a:solidFill>
                  <a:schemeClr val="tx1"/>
                </a:solidFill>
                <a:latin typeface="Arial" charset="0"/>
              </a:rPr>
              <a:t>:</a:t>
            </a:r>
          </a:p>
          <a:p>
            <a:pPr marL="263525" lvl="2">
              <a:lnSpc>
                <a:spcPct val="100000"/>
              </a:lnSpc>
              <a:spcBef>
                <a:spcPts val="200"/>
              </a:spcBef>
              <a:buSzPct val="100000"/>
              <a:buNone/>
            </a:pPr>
            <a:r>
              <a:rPr lang="fr-FR" sz="1500" b="0" i="0" dirty="0">
                <a:solidFill>
                  <a:schemeClr val="tx1"/>
                </a:solidFill>
                <a:latin typeface="Arial" charset="0"/>
              </a:rPr>
              <a:t>Réactions à l’étirement des cellules musculaires lisses.</a:t>
            </a:r>
          </a:p>
          <a:p>
            <a:pPr marL="549275" lvl="2" indent="-285750">
              <a:lnSpc>
                <a:spcPct val="100000"/>
              </a:lnSpc>
              <a:spcBef>
                <a:spcPts val="200"/>
              </a:spcBef>
              <a:buSzPct val="120000"/>
            </a:pPr>
            <a:r>
              <a:rPr lang="fr-FR" sz="1500" b="0" i="0" dirty="0">
                <a:solidFill>
                  <a:schemeClr val="tx1"/>
                </a:solidFill>
                <a:latin typeface="Arial" charset="0"/>
              </a:rPr>
              <a:t>Étirement (suite à une augmentation de la pression) </a:t>
            </a:r>
            <a:r>
              <a:rPr lang="fr-FR" sz="1500" b="0" i="0" dirty="0">
                <a:solidFill>
                  <a:schemeClr val="tx1"/>
                </a:solidFill>
                <a:latin typeface="Arial" charset="0"/>
                <a:sym typeface="Symbol"/>
              </a:rPr>
              <a:t> Vasoconstriction</a:t>
            </a:r>
          </a:p>
          <a:p>
            <a:pPr marL="549275" lvl="2" indent="-285750">
              <a:lnSpc>
                <a:spcPct val="100000"/>
              </a:lnSpc>
              <a:spcBef>
                <a:spcPts val="200"/>
              </a:spcBef>
              <a:buSzPct val="120000"/>
            </a:pPr>
            <a:r>
              <a:rPr lang="fr-FR" sz="1500" b="0" i="0" dirty="0">
                <a:solidFill>
                  <a:schemeClr val="tx1"/>
                </a:solidFill>
                <a:latin typeface="Arial" charset="0"/>
                <a:sym typeface="Symbol"/>
              </a:rPr>
              <a:t>Relâchement (suite à une diminution de la pression)  Vasodilatation</a:t>
            </a:r>
          </a:p>
          <a:p>
            <a:pPr marL="263525" lvl="2">
              <a:lnSpc>
                <a:spcPct val="100000"/>
              </a:lnSpc>
              <a:spcBef>
                <a:spcPts val="200"/>
              </a:spcBef>
              <a:buSzPct val="100000"/>
              <a:buNone/>
            </a:pPr>
            <a:r>
              <a:rPr lang="fr-FR" sz="1500" b="0" i="0" u="sng" dirty="0">
                <a:solidFill>
                  <a:schemeClr val="tx1"/>
                </a:solidFill>
                <a:latin typeface="Arial" charset="0"/>
              </a:rPr>
              <a:t>Résultat</a:t>
            </a:r>
            <a:r>
              <a:rPr lang="fr-FR" sz="1500" b="0" i="0" dirty="0">
                <a:solidFill>
                  <a:schemeClr val="tx1"/>
                </a:solidFill>
                <a:latin typeface="Arial" charset="0"/>
              </a:rPr>
              <a:t> : contribuent à maintenir l’irrigation relativement constante en dépit des fluctuations de la pression sanguine.</a:t>
            </a:r>
          </a:p>
        </p:txBody>
      </p:sp>
      <p:sp>
        <p:nvSpPr>
          <p:cNvPr id="4" name="Rectangle 3"/>
          <p:cNvSpPr/>
          <p:nvPr/>
        </p:nvSpPr>
        <p:spPr>
          <a:xfrm>
            <a:off x="103294" y="666690"/>
            <a:ext cx="8792228" cy="978729"/>
          </a:xfrm>
          <a:prstGeom prst="rect">
            <a:avLst/>
          </a:prstGeom>
        </p:spPr>
        <p:txBody>
          <a:bodyPr wrap="square">
            <a:spAutoFit/>
          </a:bodyPr>
          <a:lstStyle/>
          <a:p>
            <a:pPr marL="989013" indent="-989013">
              <a:lnSpc>
                <a:spcPct val="100000"/>
              </a:lnSpc>
              <a:buNone/>
            </a:pPr>
            <a:r>
              <a:rPr lang="fr-FR" b="0" i="0" dirty="0">
                <a:solidFill>
                  <a:srgbClr val="0000FF"/>
                </a:solidFill>
                <a:latin typeface="Arial" charset="0"/>
              </a:rPr>
              <a:t>6.3.11.1 	</a:t>
            </a:r>
            <a:r>
              <a:rPr lang="fr-CA" b="0" i="0" dirty="0">
                <a:solidFill>
                  <a:srgbClr val="0000FF"/>
                </a:solidFill>
                <a:latin typeface="Arial" charset="0"/>
              </a:rPr>
              <a:t>Expliquer les mécanismes d’autorégulation </a:t>
            </a:r>
            <a:r>
              <a:rPr lang="fr-CA" b="0" i="0" u="sng" dirty="0">
                <a:solidFill>
                  <a:srgbClr val="0000FF"/>
                </a:solidFill>
                <a:latin typeface="Arial" charset="0"/>
              </a:rPr>
              <a:t>métaboliques</a:t>
            </a:r>
            <a:r>
              <a:rPr lang="fr-CA" b="0" i="0" dirty="0">
                <a:solidFill>
                  <a:srgbClr val="0000FF"/>
                </a:solidFill>
                <a:latin typeface="Arial" charset="0"/>
              </a:rPr>
              <a:t> et </a:t>
            </a:r>
            <a:r>
              <a:rPr lang="fr-CA" b="0" i="0" u="sng" dirty="0">
                <a:solidFill>
                  <a:srgbClr val="0000FF"/>
                </a:solidFill>
                <a:latin typeface="Arial" charset="0"/>
              </a:rPr>
              <a:t>myogènes</a:t>
            </a:r>
            <a:r>
              <a:rPr lang="fr-CA" b="0" i="0" dirty="0">
                <a:solidFill>
                  <a:srgbClr val="0000FF"/>
                </a:solidFill>
                <a:latin typeface="Arial" charset="0"/>
              </a:rPr>
              <a:t>.</a:t>
            </a:r>
          </a:p>
          <a:p>
            <a:pPr marL="989013">
              <a:lnSpc>
                <a:spcPct val="100000"/>
              </a:lnSpc>
              <a:buNone/>
            </a:pPr>
            <a:r>
              <a:rPr lang="fr-CA" b="0" i="0" dirty="0">
                <a:solidFill>
                  <a:srgbClr val="0000FF"/>
                </a:solidFill>
                <a:latin typeface="Arial" charset="0"/>
              </a:rPr>
              <a:t>Comparer</a:t>
            </a:r>
            <a:r>
              <a:rPr lang="fr-FR" b="0" i="0" dirty="0">
                <a:solidFill>
                  <a:srgbClr val="0000FF"/>
                </a:solidFill>
                <a:latin typeface="Arial" charset="0"/>
              </a:rPr>
              <a:t> l’action des principaux facteurs </a:t>
            </a:r>
            <a:r>
              <a:rPr lang="fr-FR" b="0" i="0" u="sng" dirty="0">
                <a:solidFill>
                  <a:srgbClr val="0000FF"/>
                </a:solidFill>
                <a:latin typeface="Arial" charset="0"/>
              </a:rPr>
              <a:t>intrinsèques</a:t>
            </a:r>
            <a:r>
              <a:rPr lang="fr-FR" b="0" i="0" dirty="0">
                <a:solidFill>
                  <a:srgbClr val="0000FF"/>
                </a:solidFill>
                <a:latin typeface="Arial" charset="0"/>
              </a:rPr>
              <a:t> et </a:t>
            </a:r>
            <a:r>
              <a:rPr lang="fr-FR" b="0" i="0" u="sng" dirty="0">
                <a:solidFill>
                  <a:srgbClr val="0000FF"/>
                </a:solidFill>
                <a:latin typeface="Arial" charset="0"/>
              </a:rPr>
              <a:t>extrinsèques</a:t>
            </a:r>
            <a:r>
              <a:rPr lang="fr-FR" b="0" i="0" dirty="0">
                <a:solidFill>
                  <a:srgbClr val="0000FF"/>
                </a:solidFill>
                <a:latin typeface="Arial" charset="0"/>
              </a:rPr>
              <a:t> du débit sanguin.</a:t>
            </a:r>
            <a:endParaRPr lang="fr-CA"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1">
            <a:extLst>
              <a:ext uri="{FF2B5EF4-FFF2-40B4-BE49-F238E27FC236}">
                <a16:creationId xmlns:a16="http://schemas.microsoft.com/office/drawing/2014/main" id="{473E7EE1-5996-480F-92ED-21F1D0077C38}"/>
              </a:ext>
            </a:extLst>
          </p:cNvPr>
          <p:cNvPicPr>
            <a:picLocks noChangeAspect="1"/>
          </p:cNvPicPr>
          <p:nvPr/>
        </p:nvPicPr>
        <p:blipFill rotWithShape="1">
          <a:blip r:embed="rId3">
            <a:extLst>
              <a:ext uri="{28A0092B-C50C-407E-A947-70E740481C1C}">
                <a14:useLocalDpi xmlns:a14="http://schemas.microsoft.com/office/drawing/2010/main" val="0"/>
              </a:ext>
            </a:extLst>
          </a:blip>
          <a:srcRect b="16863"/>
          <a:stretch/>
        </p:blipFill>
        <p:spPr>
          <a:xfrm>
            <a:off x="228600" y="615328"/>
            <a:ext cx="7702025" cy="5504768"/>
          </a:xfrm>
          <a:prstGeom prst="rect">
            <a:avLst/>
          </a:prstGeom>
        </p:spPr>
      </p:pic>
      <p:sp>
        <p:nvSpPr>
          <p:cNvPr id="44057" name="TextBox 1"/>
          <p:cNvSpPr txBox="1">
            <a:spLocks noChangeArrowheads="1"/>
          </p:cNvSpPr>
          <p:nvPr/>
        </p:nvSpPr>
        <p:spPr bwMode="auto">
          <a:xfrm>
            <a:off x="5705061" y="4491811"/>
            <a:ext cx="3124200" cy="173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36000">
            <a:noAutofit/>
          </a:bodyPr>
          <a:lstStyle>
            <a:lvl1pPr>
              <a:defRPr sz="1200" b="1">
                <a:solidFill>
                  <a:schemeClr val="tx1"/>
                </a:solidFill>
                <a:latin typeface="Arial" pitchFamily="34" charset="0"/>
              </a:defRPr>
            </a:lvl1pPr>
            <a:lvl2pPr marL="742950" indent="-285750">
              <a:defRPr sz="1200" b="1">
                <a:solidFill>
                  <a:schemeClr val="tx1"/>
                </a:solidFill>
                <a:latin typeface="Arial" pitchFamily="34" charset="0"/>
              </a:defRPr>
            </a:lvl2pPr>
            <a:lvl3pPr marL="1143000" indent="-228600">
              <a:defRPr sz="1200" b="1">
                <a:solidFill>
                  <a:schemeClr val="tx1"/>
                </a:solidFill>
                <a:latin typeface="Arial" pitchFamily="34" charset="0"/>
              </a:defRPr>
            </a:lvl3pPr>
            <a:lvl4pPr marL="1600200" indent="-228600">
              <a:defRPr sz="1200" b="1">
                <a:solidFill>
                  <a:schemeClr val="tx1"/>
                </a:solidFill>
                <a:latin typeface="Arial" pitchFamily="34" charset="0"/>
              </a:defRPr>
            </a:lvl4pPr>
            <a:lvl5pPr marL="2057400" indent="-228600">
              <a:defRPr sz="1200" b="1">
                <a:solidFill>
                  <a:schemeClr val="tx1"/>
                </a:solidFill>
                <a:latin typeface="Arial" pitchFamily="34" charset="0"/>
              </a:defRPr>
            </a:lvl5pPr>
            <a:lvl6pPr marL="2514600" indent="-228600" eaLnBrk="0" fontAlgn="base" hangingPunct="0">
              <a:spcBef>
                <a:spcPct val="0"/>
              </a:spcBef>
              <a:spcAft>
                <a:spcPct val="0"/>
              </a:spcAft>
              <a:defRPr sz="1200" b="1">
                <a:solidFill>
                  <a:schemeClr val="tx1"/>
                </a:solidFill>
                <a:latin typeface="Arial" pitchFamily="34" charset="0"/>
              </a:defRPr>
            </a:lvl6pPr>
            <a:lvl7pPr marL="2971800" indent="-228600" eaLnBrk="0" fontAlgn="base" hangingPunct="0">
              <a:spcBef>
                <a:spcPct val="0"/>
              </a:spcBef>
              <a:spcAft>
                <a:spcPct val="0"/>
              </a:spcAft>
              <a:defRPr sz="1200" b="1">
                <a:solidFill>
                  <a:schemeClr val="tx1"/>
                </a:solidFill>
                <a:latin typeface="Arial" pitchFamily="34" charset="0"/>
              </a:defRPr>
            </a:lvl7pPr>
            <a:lvl8pPr marL="3429000" indent="-228600" eaLnBrk="0" fontAlgn="base" hangingPunct="0">
              <a:spcBef>
                <a:spcPct val="0"/>
              </a:spcBef>
              <a:spcAft>
                <a:spcPct val="0"/>
              </a:spcAft>
              <a:defRPr sz="1200" b="1">
                <a:solidFill>
                  <a:schemeClr val="tx1"/>
                </a:solidFill>
                <a:latin typeface="Arial" pitchFamily="34" charset="0"/>
              </a:defRPr>
            </a:lvl8pPr>
            <a:lvl9pPr marL="3886200" indent="-228600" eaLnBrk="0" fontAlgn="base" hangingPunct="0">
              <a:spcBef>
                <a:spcPct val="0"/>
              </a:spcBef>
              <a:spcAft>
                <a:spcPct val="0"/>
              </a:spcAft>
              <a:defRPr sz="1200" b="1">
                <a:solidFill>
                  <a:schemeClr val="tx1"/>
                </a:solidFill>
                <a:latin typeface="Arial" pitchFamily="34" charset="0"/>
              </a:defRPr>
            </a:lvl9pPr>
          </a:lstStyle>
          <a:p>
            <a:pPr>
              <a:lnSpc>
                <a:spcPct val="90000"/>
              </a:lnSpc>
              <a:spcBef>
                <a:spcPts val="0"/>
              </a:spcBef>
              <a:buNone/>
            </a:pPr>
            <a:r>
              <a:rPr lang="fr-CA" altLang="fr-FR" b="0" i="0" dirty="0"/>
              <a:t>Note :</a:t>
            </a:r>
          </a:p>
          <a:p>
            <a:pPr>
              <a:lnSpc>
                <a:spcPct val="100000"/>
              </a:lnSpc>
              <a:spcBef>
                <a:spcPts val="200"/>
              </a:spcBef>
              <a:buNone/>
            </a:pPr>
            <a:r>
              <a:rPr lang="fr-CA" altLang="fr-FR" b="0" i="0" dirty="0"/>
              <a:t>L’adrénaline et la noradrénaline provoquent la contraction des muscles lisses des artérioles en se liant aux récepteurs </a:t>
            </a:r>
            <a:r>
              <a:rPr lang="el-GR" altLang="fr-FR" dirty="0"/>
              <a:t>α</a:t>
            </a:r>
            <a:r>
              <a:rPr lang="fr-CA" altLang="fr-FR" dirty="0"/>
              <a:t>-adrénergiques</a:t>
            </a:r>
            <a:r>
              <a:rPr lang="fr-CA" altLang="fr-FR" b="0" i="0" dirty="0"/>
              <a:t>. </a:t>
            </a:r>
          </a:p>
          <a:p>
            <a:pPr>
              <a:lnSpc>
                <a:spcPct val="100000"/>
              </a:lnSpc>
              <a:spcBef>
                <a:spcPts val="200"/>
              </a:spcBef>
              <a:buNone/>
            </a:pPr>
            <a:r>
              <a:rPr lang="fr-CA" altLang="fr-FR" b="0" i="0" dirty="0"/>
              <a:t>Les récepteurs </a:t>
            </a:r>
            <a:r>
              <a:rPr lang="el-GR" altLang="fr-FR" dirty="0"/>
              <a:t>β</a:t>
            </a:r>
            <a:r>
              <a:rPr lang="fr-CA" altLang="fr-FR" dirty="0"/>
              <a:t>-adrénergiques </a:t>
            </a:r>
            <a:r>
              <a:rPr lang="fr-CA" altLang="fr-FR" b="0" i="0" dirty="0"/>
              <a:t>(qui causent la vasodilatation) sont présents dans les artérioles qui irriguent les muscles cardiaque et squelettiques, mais leur rôle physiologique est minime.</a:t>
            </a:r>
          </a:p>
        </p:txBody>
      </p:sp>
      <p:sp>
        <p:nvSpPr>
          <p:cNvPr id="27" name="Text Box 5"/>
          <p:cNvSpPr txBox="1">
            <a:spLocks noChangeArrowheads="1"/>
          </p:cNvSpPr>
          <p:nvPr/>
        </p:nvSpPr>
        <p:spPr bwMode="auto">
          <a:xfrm>
            <a:off x="304800" y="5819843"/>
            <a:ext cx="979755" cy="307777"/>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0"/>
              </a:spcBef>
              <a:buFontTx/>
              <a:buNone/>
            </a:pPr>
            <a:r>
              <a:rPr lang="en-US" sz="1400" b="0" i="0" dirty="0">
                <a:solidFill>
                  <a:srgbClr val="0000CC"/>
                </a:solidFill>
                <a:latin typeface="Arial" charset="0"/>
              </a:rPr>
              <a:t>Fig. 19.16</a:t>
            </a:r>
          </a:p>
        </p:txBody>
      </p:sp>
      <p:sp>
        <p:nvSpPr>
          <p:cNvPr id="28" name="Text Box 4"/>
          <p:cNvSpPr txBox="1">
            <a:spLocks noChangeArrowheads="1"/>
          </p:cNvSpPr>
          <p:nvPr/>
        </p:nvSpPr>
        <p:spPr bwMode="auto">
          <a:xfrm>
            <a:off x="304800" y="186708"/>
            <a:ext cx="83058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36000">
            <a:noAutofit/>
          </a:bodyPr>
          <a:lstStyle>
            <a:lvl1pPr marL="179388" indent="-179388">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lnSpc>
                <a:spcPct val="100000"/>
              </a:lnSpc>
              <a:spcBef>
                <a:spcPct val="10000"/>
              </a:spcBef>
              <a:buNone/>
            </a:pPr>
            <a:r>
              <a:rPr lang="fr-FR" sz="1600" i="0" u="sng" dirty="0">
                <a:solidFill>
                  <a:schemeClr val="tx1"/>
                </a:solidFill>
                <a:latin typeface="Arial" charset="0"/>
                <a:cs typeface="Arial" charset="0"/>
              </a:rPr>
              <a:t>Résumé des mécanismes de régulation des artérioles dans la circulation systémique</a:t>
            </a:r>
          </a:p>
        </p:txBody>
      </p:sp>
    </p:spTree>
    <p:extLst>
      <p:ext uri="{BB962C8B-B14F-4D97-AF65-F5344CB8AC3E}">
        <p14:creationId xmlns:p14="http://schemas.microsoft.com/office/powerpoint/2010/main" val="105423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tent Placeholder 1">
            <a:extLst>
              <a:ext uri="{FF2B5EF4-FFF2-40B4-BE49-F238E27FC236}">
                <a16:creationId xmlns:a16="http://schemas.microsoft.com/office/drawing/2014/main" id="{8E471353-4DFC-4DD8-88B6-259378712D96}"/>
              </a:ext>
            </a:extLst>
          </p:cNvPr>
          <p:cNvPicPr>
            <a:picLocks noChangeAspect="1"/>
          </p:cNvPicPr>
          <p:nvPr/>
        </p:nvPicPr>
        <p:blipFill rotWithShape="1">
          <a:blip r:embed="rId3">
            <a:extLst>
              <a:ext uri="{28A0092B-C50C-407E-A947-70E740481C1C}">
                <a14:useLocalDpi xmlns:a14="http://schemas.microsoft.com/office/drawing/2010/main" val="0"/>
              </a:ext>
            </a:extLst>
          </a:blip>
          <a:srcRect b="3417"/>
          <a:stretch/>
        </p:blipFill>
        <p:spPr>
          <a:xfrm>
            <a:off x="5293880" y="762000"/>
            <a:ext cx="3802944" cy="5334000"/>
          </a:xfrm>
          <a:prstGeom prst="rect">
            <a:avLst/>
          </a:prstGeom>
        </p:spPr>
      </p:pic>
      <p:sp>
        <p:nvSpPr>
          <p:cNvPr id="13314" name="Text Box 2"/>
          <p:cNvSpPr txBox="1">
            <a:spLocks noChangeArrowheads="1"/>
          </p:cNvSpPr>
          <p:nvPr/>
        </p:nvSpPr>
        <p:spPr bwMode="auto">
          <a:xfrm>
            <a:off x="149448" y="866605"/>
            <a:ext cx="5125991" cy="3708708"/>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rIns="54000">
            <a:spAutoFit/>
          </a:bodyPr>
          <a:lstStyle>
            <a:lvl1pPr defTabSz="1079500">
              <a:defRPr b="1" i="1">
                <a:solidFill>
                  <a:srgbClr val="333399"/>
                </a:solidFill>
                <a:latin typeface="Times New Roman" pitchFamily="18" charset="0"/>
              </a:defRPr>
            </a:lvl1pPr>
            <a:lvl2pPr marL="360363" indent="-180975" defTabSz="1079500">
              <a:defRPr b="1" i="1">
                <a:solidFill>
                  <a:srgbClr val="333399"/>
                </a:solidFill>
                <a:latin typeface="Times New Roman" pitchFamily="18" charset="0"/>
              </a:defRPr>
            </a:lvl2pPr>
            <a:lvl3pPr marL="719138" indent="-179388" defTabSz="1079500">
              <a:defRPr b="1" i="1">
                <a:solidFill>
                  <a:srgbClr val="333399"/>
                </a:solidFill>
                <a:latin typeface="Times New Roman" pitchFamily="18" charset="0"/>
              </a:defRPr>
            </a:lvl3pPr>
            <a:lvl4pPr marL="1079500" indent="-180975" defTabSz="1079500">
              <a:defRPr b="1" i="1">
                <a:solidFill>
                  <a:srgbClr val="333399"/>
                </a:solidFill>
                <a:latin typeface="Times New Roman" pitchFamily="18" charset="0"/>
              </a:defRPr>
            </a:lvl4pPr>
            <a:lvl5pPr marL="2057400" indent="-228600" defTabSz="1079500">
              <a:defRPr b="1" i="1">
                <a:solidFill>
                  <a:srgbClr val="333399"/>
                </a:solidFill>
                <a:latin typeface="Times New Roman" pitchFamily="18" charset="0"/>
              </a:defRPr>
            </a:lvl5pPr>
            <a:lvl6pPr marL="2514600" indent="-228600" defTabSz="10795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defTabSz="10795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defTabSz="10795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defTabSz="10795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265113" indent="-265113">
              <a:lnSpc>
                <a:spcPct val="100000"/>
              </a:lnSpc>
              <a:spcBef>
                <a:spcPct val="50000"/>
              </a:spcBef>
              <a:buFontTx/>
              <a:buNone/>
            </a:pPr>
            <a:r>
              <a:rPr lang="fr-FR" sz="1500" dirty="0">
                <a:solidFill>
                  <a:schemeClr val="tx1"/>
                </a:solidFill>
                <a:latin typeface="Arial" charset="0"/>
              </a:rPr>
              <a:t>1.	Muscles squelettiques </a:t>
            </a:r>
            <a:r>
              <a:rPr lang="fr-FR" sz="1500" i="0" dirty="0">
                <a:solidFill>
                  <a:schemeClr val="tx1"/>
                </a:solidFill>
                <a:latin typeface="Arial" charset="0"/>
              </a:rPr>
              <a:t>:</a:t>
            </a:r>
            <a:r>
              <a:rPr lang="fr-FR" sz="1500" dirty="0">
                <a:solidFill>
                  <a:schemeClr val="tx1"/>
                </a:solidFill>
                <a:latin typeface="Arial" charset="0"/>
              </a:rPr>
              <a:t> </a:t>
            </a:r>
            <a:r>
              <a:rPr lang="fr-FR" sz="1400" b="0" i="0" u="sng" dirty="0">
                <a:solidFill>
                  <a:schemeClr val="tx1"/>
                </a:solidFill>
                <a:latin typeface="Arial" charset="0"/>
              </a:rPr>
              <a:t>Au repos</a:t>
            </a:r>
            <a:r>
              <a:rPr lang="fr-FR" sz="1400" b="0" i="0" dirty="0">
                <a:solidFill>
                  <a:schemeClr val="tx1"/>
                </a:solidFill>
                <a:latin typeface="Arial" charset="0"/>
              </a:rPr>
              <a:t>: </a:t>
            </a:r>
            <a:r>
              <a:rPr lang="fr-FR" sz="1400" b="0" i="0" dirty="0">
                <a:solidFill>
                  <a:schemeClr val="tx1"/>
                </a:solidFill>
                <a:latin typeface="Arial" charset="0"/>
                <a:cs typeface="Arial" charset="0"/>
              </a:rPr>
              <a:t>≈ </a:t>
            </a:r>
            <a:r>
              <a:rPr lang="fr-FR" sz="1400" b="0" i="0" dirty="0">
                <a:solidFill>
                  <a:schemeClr val="tx1"/>
                </a:solidFill>
                <a:latin typeface="Arial" charset="0"/>
              </a:rPr>
              <a:t>1L/min</a:t>
            </a:r>
          </a:p>
          <a:p>
            <a:pPr marL="265113" lvl="1" indent="0">
              <a:lnSpc>
                <a:spcPct val="100000"/>
              </a:lnSpc>
              <a:spcBef>
                <a:spcPct val="0"/>
              </a:spcBef>
              <a:buNone/>
            </a:pPr>
            <a:r>
              <a:rPr lang="fr-FR" sz="1400" b="0" i="0" u="sng" dirty="0">
                <a:solidFill>
                  <a:schemeClr val="tx1"/>
                </a:solidFill>
                <a:latin typeface="Arial" charset="0"/>
              </a:rPr>
              <a:t>Durant un exercice</a:t>
            </a:r>
            <a:r>
              <a:rPr lang="fr-FR" sz="1400" b="0" i="0" dirty="0">
                <a:solidFill>
                  <a:schemeClr val="tx1"/>
                </a:solidFill>
                <a:latin typeface="Arial" charset="0"/>
              </a:rPr>
              <a:t>: 10x ou plus !</a:t>
            </a:r>
          </a:p>
          <a:p>
            <a:pPr marL="538163" lvl="3" indent="-274638">
              <a:lnSpc>
                <a:spcPct val="100000"/>
              </a:lnSpc>
              <a:spcBef>
                <a:spcPct val="0"/>
              </a:spcBef>
              <a:buFont typeface="Symbol" pitchFamily="18" charset="2"/>
              <a:buChar char="®"/>
            </a:pPr>
            <a:r>
              <a:rPr lang="fr-FR" sz="1400" b="0" i="0" dirty="0">
                <a:solidFill>
                  <a:schemeClr val="tx1"/>
                </a:solidFill>
                <a:latin typeface="Arial" charset="0"/>
              </a:rPr>
              <a:t>Principalement par autorégulation métabolique</a:t>
            </a:r>
          </a:p>
          <a:p>
            <a:pPr marL="265113" indent="-265113">
              <a:lnSpc>
                <a:spcPct val="100000"/>
              </a:lnSpc>
              <a:spcBef>
                <a:spcPts val="600"/>
              </a:spcBef>
              <a:buFontTx/>
              <a:buNone/>
            </a:pPr>
            <a:r>
              <a:rPr lang="fr-FR" sz="1500" dirty="0">
                <a:solidFill>
                  <a:schemeClr val="tx1"/>
                </a:solidFill>
                <a:latin typeface="Arial" charset="0"/>
              </a:rPr>
              <a:t>2.	Cerveau </a:t>
            </a:r>
            <a:r>
              <a:rPr lang="fr-FR" sz="1500" i="0" dirty="0">
                <a:solidFill>
                  <a:schemeClr val="tx1"/>
                </a:solidFill>
                <a:latin typeface="Arial" charset="0"/>
              </a:rPr>
              <a:t>:</a:t>
            </a:r>
            <a:r>
              <a:rPr lang="fr-FR" sz="1500" dirty="0">
                <a:solidFill>
                  <a:schemeClr val="tx1"/>
                </a:solidFill>
                <a:latin typeface="Arial" charset="0"/>
              </a:rPr>
              <a:t> </a:t>
            </a:r>
            <a:r>
              <a:rPr lang="fr-FR" sz="1400" b="0" i="0" dirty="0">
                <a:solidFill>
                  <a:schemeClr val="tx1"/>
                </a:solidFill>
                <a:latin typeface="Arial" charset="0"/>
              </a:rPr>
              <a:t>Relativement constant</a:t>
            </a:r>
          </a:p>
          <a:p>
            <a:pPr marL="538163" indent="-279400">
              <a:lnSpc>
                <a:spcPct val="100000"/>
              </a:lnSpc>
              <a:spcBef>
                <a:spcPct val="0"/>
              </a:spcBef>
              <a:buFontTx/>
              <a:buNone/>
            </a:pPr>
            <a:r>
              <a:rPr lang="fr-FR" sz="1400" b="0" i="0" dirty="0">
                <a:solidFill>
                  <a:schemeClr val="tx1"/>
                </a:solidFill>
                <a:latin typeface="Arial" charset="0"/>
                <a:sym typeface="Symbol" pitchFamily="18" charset="2"/>
              </a:rPr>
              <a:t>	Autorégulation </a:t>
            </a:r>
            <a:r>
              <a:rPr lang="fr-FR" sz="1400" i="0" dirty="0">
                <a:solidFill>
                  <a:schemeClr val="tx1"/>
                </a:solidFill>
                <a:latin typeface="Arial" charset="0"/>
              </a:rPr>
              <a:t>métabolique </a:t>
            </a:r>
            <a:r>
              <a:rPr lang="fr-FR" sz="1400" b="0" i="0" dirty="0">
                <a:solidFill>
                  <a:schemeClr val="tx1"/>
                </a:solidFill>
                <a:latin typeface="Arial" charset="0"/>
              </a:rPr>
              <a:t>et </a:t>
            </a:r>
            <a:r>
              <a:rPr lang="fr-FR" sz="1400" i="0" dirty="0">
                <a:solidFill>
                  <a:schemeClr val="tx1"/>
                </a:solidFill>
                <a:latin typeface="Arial" charset="0"/>
              </a:rPr>
              <a:t>myogène</a:t>
            </a:r>
            <a:endParaRPr lang="fr-FR" sz="1400" b="0" i="0" dirty="0">
              <a:solidFill>
                <a:schemeClr val="tx1"/>
              </a:solidFill>
              <a:latin typeface="Arial" charset="0"/>
            </a:endParaRPr>
          </a:p>
          <a:p>
            <a:pPr marL="265113" indent="-265113">
              <a:lnSpc>
                <a:spcPct val="100000"/>
              </a:lnSpc>
              <a:spcBef>
                <a:spcPts val="600"/>
              </a:spcBef>
              <a:buFontTx/>
              <a:buNone/>
            </a:pPr>
            <a:r>
              <a:rPr lang="fr-FR" sz="1500" dirty="0">
                <a:solidFill>
                  <a:schemeClr val="tx1"/>
                </a:solidFill>
                <a:latin typeface="Arial" charset="0"/>
              </a:rPr>
              <a:t>3.	Cœur </a:t>
            </a:r>
            <a:r>
              <a:rPr lang="fr-FR" sz="1500" i="0" dirty="0">
                <a:solidFill>
                  <a:schemeClr val="tx1"/>
                </a:solidFill>
                <a:latin typeface="Arial" charset="0"/>
              </a:rPr>
              <a:t>:</a:t>
            </a:r>
            <a:r>
              <a:rPr lang="fr-FR" sz="1500" dirty="0">
                <a:solidFill>
                  <a:schemeClr val="tx1"/>
                </a:solidFill>
                <a:latin typeface="Arial" charset="0"/>
              </a:rPr>
              <a:t> </a:t>
            </a:r>
            <a:r>
              <a:rPr lang="fr-FR" sz="1400" b="0" i="0" dirty="0">
                <a:solidFill>
                  <a:schemeClr val="tx1"/>
                </a:solidFill>
                <a:latin typeface="Arial" charset="0"/>
              </a:rPr>
              <a:t>Pendant un exercice, vasodilatation des artérioles coronaires.</a:t>
            </a:r>
          </a:p>
          <a:p>
            <a:pPr marL="538163" indent="-274638">
              <a:lnSpc>
                <a:spcPct val="100000"/>
              </a:lnSpc>
              <a:spcBef>
                <a:spcPct val="0"/>
              </a:spcBef>
              <a:buFontTx/>
              <a:buNone/>
            </a:pPr>
            <a:r>
              <a:rPr lang="fr-FR" sz="1400" b="0" i="0" dirty="0">
                <a:solidFill>
                  <a:schemeClr val="tx1"/>
                </a:solidFill>
                <a:latin typeface="Arial" charset="0"/>
                <a:sym typeface="Symbol" pitchFamily="18" charset="2"/>
              </a:rPr>
              <a:t>	Régulation </a:t>
            </a:r>
            <a:r>
              <a:rPr lang="fr-FR" sz="1400" i="0" dirty="0">
                <a:solidFill>
                  <a:schemeClr val="tx1"/>
                </a:solidFill>
                <a:latin typeface="Arial" charset="0"/>
              </a:rPr>
              <a:t>métabolique</a:t>
            </a:r>
            <a:r>
              <a:rPr lang="fr-FR" sz="1400" dirty="0">
                <a:solidFill>
                  <a:schemeClr val="tx1"/>
                </a:solidFill>
                <a:latin typeface="Arial" charset="0"/>
              </a:rPr>
              <a:t> </a:t>
            </a:r>
            <a:r>
              <a:rPr lang="fr-FR" sz="1400" b="0" i="0" dirty="0">
                <a:solidFill>
                  <a:schemeClr val="tx1"/>
                </a:solidFill>
                <a:latin typeface="Arial" charset="0"/>
              </a:rPr>
              <a:t>(CO</a:t>
            </a:r>
            <a:r>
              <a:rPr lang="fr-FR" sz="1400" b="0" i="0" baseline="-10000" dirty="0">
                <a:solidFill>
                  <a:schemeClr val="tx1"/>
                </a:solidFill>
                <a:latin typeface="Arial" charset="0"/>
              </a:rPr>
              <a:t>2</a:t>
            </a:r>
            <a:r>
              <a:rPr lang="fr-FR" sz="1400" b="0" i="0" dirty="0">
                <a:solidFill>
                  <a:schemeClr val="tx1"/>
                </a:solidFill>
                <a:latin typeface="Arial" charset="0"/>
              </a:rPr>
              <a:t>, pH, O</a:t>
            </a:r>
            <a:r>
              <a:rPr lang="fr-FR" sz="1400" b="0" i="0" baseline="-10000" dirty="0">
                <a:solidFill>
                  <a:schemeClr val="tx1"/>
                </a:solidFill>
                <a:latin typeface="Arial" charset="0"/>
              </a:rPr>
              <a:t>2</a:t>
            </a:r>
            <a:r>
              <a:rPr lang="fr-FR" sz="1400" b="0" i="0" dirty="0">
                <a:solidFill>
                  <a:schemeClr val="tx1"/>
                </a:solidFill>
                <a:latin typeface="Arial" charset="0"/>
              </a:rPr>
              <a:t>, adénosine)</a:t>
            </a:r>
          </a:p>
          <a:p>
            <a:pPr marL="265113" indent="-265113">
              <a:lnSpc>
                <a:spcPct val="100000"/>
              </a:lnSpc>
              <a:spcBef>
                <a:spcPts val="600"/>
              </a:spcBef>
              <a:buFontTx/>
              <a:buNone/>
            </a:pPr>
            <a:r>
              <a:rPr lang="fr-FR" sz="1500" dirty="0">
                <a:solidFill>
                  <a:schemeClr val="tx1"/>
                </a:solidFill>
                <a:latin typeface="Arial" charset="0"/>
              </a:rPr>
              <a:t>4.	Peau </a:t>
            </a:r>
            <a:r>
              <a:rPr lang="fr-FR" sz="1500" i="0" dirty="0">
                <a:solidFill>
                  <a:schemeClr val="tx1"/>
                </a:solidFill>
                <a:latin typeface="Arial" charset="0"/>
              </a:rPr>
              <a:t>: </a:t>
            </a:r>
            <a:r>
              <a:rPr lang="fr-FR" sz="1400" b="0" i="0" dirty="0">
                <a:solidFill>
                  <a:schemeClr val="tx1"/>
                </a:solidFill>
                <a:latin typeface="Arial" charset="0"/>
              </a:rPr>
              <a:t>Très variable (en particulier à cause de son rôle dans la thermorégulation)</a:t>
            </a:r>
          </a:p>
          <a:p>
            <a:pPr marL="544513" indent="-285750">
              <a:lnSpc>
                <a:spcPct val="100000"/>
              </a:lnSpc>
              <a:spcBef>
                <a:spcPct val="0"/>
              </a:spcBef>
              <a:buFont typeface="Symbol" pitchFamily="18" charset="2"/>
              <a:buChar char="®"/>
            </a:pPr>
            <a:r>
              <a:rPr lang="fr-FR" sz="1400" b="0" i="0" dirty="0">
                <a:solidFill>
                  <a:schemeClr val="tx1"/>
                </a:solidFill>
                <a:latin typeface="Arial" charset="0"/>
                <a:sym typeface="Symbol" pitchFamily="18" charset="2"/>
              </a:rPr>
              <a:t>Régulation sympathique importante.</a:t>
            </a:r>
          </a:p>
          <a:p>
            <a:pPr marL="263525" indent="-263525">
              <a:lnSpc>
                <a:spcPct val="100000"/>
              </a:lnSpc>
              <a:spcBef>
                <a:spcPts val="600"/>
              </a:spcBef>
              <a:buAutoNum type="arabicPeriod" startAt="5"/>
            </a:pPr>
            <a:r>
              <a:rPr lang="fr-FR" sz="1500" dirty="0">
                <a:solidFill>
                  <a:schemeClr val="tx1"/>
                </a:solidFill>
                <a:latin typeface="Arial" charset="0"/>
              </a:rPr>
              <a:t>Reins et autres viscères abdominaux </a:t>
            </a:r>
            <a:r>
              <a:rPr lang="fr-FR" sz="1500" i="0" dirty="0">
                <a:solidFill>
                  <a:schemeClr val="tx1"/>
                </a:solidFill>
                <a:latin typeface="Arial" charset="0"/>
              </a:rPr>
              <a:t>:</a:t>
            </a:r>
            <a:r>
              <a:rPr lang="fr-FR" sz="1500" dirty="0">
                <a:solidFill>
                  <a:schemeClr val="tx1"/>
                </a:solidFill>
                <a:latin typeface="Arial" charset="0"/>
              </a:rPr>
              <a:t> </a:t>
            </a:r>
            <a:r>
              <a:rPr lang="fr-FR" sz="1400" b="0" i="0" dirty="0">
                <a:solidFill>
                  <a:schemeClr val="tx1"/>
                </a:solidFill>
                <a:latin typeface="Arial" charset="0"/>
              </a:rPr>
              <a:t>Vasoconstriction des artérioles durant l’exercice</a:t>
            </a:r>
          </a:p>
          <a:p>
            <a:pPr marL="263525">
              <a:lnSpc>
                <a:spcPct val="100000"/>
              </a:lnSpc>
              <a:spcBef>
                <a:spcPts val="0"/>
              </a:spcBef>
              <a:buNone/>
            </a:pPr>
            <a:r>
              <a:rPr lang="fr-FR" sz="1400" b="0" i="0" dirty="0">
                <a:solidFill>
                  <a:schemeClr val="tx1"/>
                </a:solidFill>
                <a:latin typeface="Arial" charset="0"/>
                <a:sym typeface="Symbol" pitchFamily="18" charset="2"/>
              </a:rPr>
              <a:t> Régulation sympathique (pour redistribuer le sang vers les muscles et organes vitaux)</a:t>
            </a:r>
            <a:endParaRPr lang="fr-FR" sz="1400" dirty="0">
              <a:solidFill>
                <a:schemeClr val="tx1"/>
              </a:solidFill>
              <a:latin typeface="Arial" charset="0"/>
            </a:endParaRPr>
          </a:p>
        </p:txBody>
      </p:sp>
      <p:sp>
        <p:nvSpPr>
          <p:cNvPr id="13326" name="Text Box 21"/>
          <p:cNvSpPr txBox="1">
            <a:spLocks noChangeArrowheads="1"/>
          </p:cNvSpPr>
          <p:nvPr/>
        </p:nvSpPr>
        <p:spPr bwMode="auto">
          <a:xfrm>
            <a:off x="131007" y="4499113"/>
            <a:ext cx="5125992" cy="1901687"/>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0" rIns="0" bIns="36000">
            <a:noAutofit/>
          </a:bodyPr>
          <a:lstStyle>
            <a:lvl1pPr>
              <a:defRPr b="1" i="1">
                <a:solidFill>
                  <a:srgbClr val="333399"/>
                </a:solidFill>
                <a:latin typeface="Times New Roman" pitchFamily="18" charset="0"/>
              </a:defRPr>
            </a:lvl1pPr>
            <a:lvl2pPr marL="354013" indent="-174625">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263525" indent="-263525">
              <a:lnSpc>
                <a:spcPct val="100000"/>
              </a:lnSpc>
              <a:buFontTx/>
              <a:buNone/>
            </a:pPr>
            <a:r>
              <a:rPr lang="fr-FR" sz="1500" dirty="0">
                <a:solidFill>
                  <a:schemeClr val="tx1"/>
                </a:solidFill>
                <a:latin typeface="Arial" charset="0"/>
              </a:rPr>
              <a:t>6.	Poumons </a:t>
            </a:r>
            <a:r>
              <a:rPr lang="fr-FR" sz="1500" i="0" dirty="0">
                <a:solidFill>
                  <a:schemeClr val="tx1"/>
                </a:solidFill>
                <a:latin typeface="Arial" charset="0"/>
              </a:rPr>
              <a:t>:</a:t>
            </a:r>
          </a:p>
          <a:p>
            <a:pPr marL="538163" lvl="1" indent="-274638">
              <a:lnSpc>
                <a:spcPct val="100000"/>
              </a:lnSpc>
              <a:spcBef>
                <a:spcPct val="10000"/>
              </a:spcBef>
              <a:buFont typeface="Wingdings" panose="05000000000000000000" pitchFamily="2" charset="2"/>
              <a:buChar char="Ø"/>
            </a:pPr>
            <a:r>
              <a:rPr lang="fr-FR" sz="1400" b="0" i="0" dirty="0">
                <a:solidFill>
                  <a:schemeClr val="tx1"/>
                </a:solidFill>
                <a:latin typeface="Arial" charset="0"/>
              </a:rPr>
              <a:t>Autorégulation métabolique </a:t>
            </a:r>
            <a:r>
              <a:rPr lang="fr-FR" sz="1400" i="0" dirty="0">
                <a:solidFill>
                  <a:schemeClr val="tx1"/>
                </a:solidFill>
                <a:latin typeface="Arial" charset="0"/>
              </a:rPr>
              <a:t>opposée</a:t>
            </a:r>
            <a:r>
              <a:rPr lang="fr-FR" sz="1400" b="0" i="0" dirty="0">
                <a:solidFill>
                  <a:schemeClr val="tx1"/>
                </a:solidFill>
                <a:latin typeface="Arial" charset="0"/>
              </a:rPr>
              <a:t> à celle de la circulation systémique. </a:t>
            </a:r>
          </a:p>
          <a:p>
            <a:pPr marL="538163" lvl="1" indent="0">
              <a:lnSpc>
                <a:spcPct val="100000"/>
              </a:lnSpc>
              <a:spcBef>
                <a:spcPct val="10000"/>
              </a:spcBef>
              <a:buFont typeface="Symbol" pitchFamily="18" charset="2"/>
              <a:buChar char="¯"/>
            </a:pPr>
            <a:r>
              <a:rPr lang="fr-FR" sz="1400" b="0" i="0" dirty="0">
                <a:solidFill>
                  <a:schemeClr val="tx1"/>
                </a:solidFill>
                <a:latin typeface="Arial" charset="0"/>
                <a:sym typeface="Symbol" pitchFamily="18" charset="2"/>
              </a:rPr>
              <a:t>O</a:t>
            </a:r>
            <a:r>
              <a:rPr lang="fr-FR" sz="1400" b="0" i="0" baseline="-10000" dirty="0">
                <a:solidFill>
                  <a:schemeClr val="tx1"/>
                </a:solidFill>
                <a:latin typeface="Arial" charset="0"/>
                <a:sym typeface="Symbol" pitchFamily="18" charset="2"/>
              </a:rPr>
              <a:t>2</a:t>
            </a:r>
            <a:r>
              <a:rPr lang="fr-FR" sz="1400" b="0" i="0" dirty="0">
                <a:solidFill>
                  <a:schemeClr val="tx1"/>
                </a:solidFill>
                <a:latin typeface="Arial" charset="0"/>
              </a:rPr>
              <a:t> , </a:t>
            </a:r>
            <a:r>
              <a:rPr lang="fr-FR" sz="1400" b="0" i="0" dirty="0">
                <a:solidFill>
                  <a:schemeClr val="tx1"/>
                </a:solidFill>
                <a:latin typeface="Arial" charset="0"/>
                <a:sym typeface="Symbol" pitchFamily="18" charset="2"/>
              </a:rPr>
              <a:t> pH ou</a:t>
            </a:r>
            <a:r>
              <a:rPr lang="fr-FR" sz="1400" b="0" i="0" dirty="0">
                <a:solidFill>
                  <a:schemeClr val="tx1"/>
                </a:solidFill>
                <a:latin typeface="Arial" charset="0"/>
              </a:rPr>
              <a:t> </a:t>
            </a:r>
            <a:r>
              <a:rPr lang="fr-FR" sz="1400" b="0" i="0" dirty="0">
                <a:solidFill>
                  <a:schemeClr val="tx1"/>
                </a:solidFill>
                <a:latin typeface="Arial" charset="0"/>
                <a:sym typeface="Symbol" pitchFamily="18" charset="2"/>
              </a:rPr>
              <a:t> CO</a:t>
            </a:r>
            <a:r>
              <a:rPr lang="fr-FR" sz="1400" b="0" i="0" baseline="-10000" dirty="0">
                <a:solidFill>
                  <a:schemeClr val="tx1"/>
                </a:solidFill>
                <a:latin typeface="Arial" charset="0"/>
                <a:sym typeface="Symbol" pitchFamily="18" charset="2"/>
              </a:rPr>
              <a:t>2</a:t>
            </a:r>
            <a:r>
              <a:rPr lang="fr-FR" sz="1400" b="0" i="0" dirty="0">
                <a:solidFill>
                  <a:schemeClr val="tx1"/>
                </a:solidFill>
                <a:latin typeface="Arial" charset="0"/>
              </a:rPr>
              <a:t> </a:t>
            </a:r>
            <a:r>
              <a:rPr lang="fr-FR" sz="1400" i="0" dirty="0">
                <a:solidFill>
                  <a:schemeClr val="tx1"/>
                </a:solidFill>
                <a:latin typeface="Arial" charset="0"/>
                <a:sym typeface="Symbol" pitchFamily="18" charset="2"/>
              </a:rPr>
              <a:t></a:t>
            </a:r>
            <a:r>
              <a:rPr lang="fr-FR" sz="1400" b="0" i="0" dirty="0">
                <a:solidFill>
                  <a:schemeClr val="tx1"/>
                </a:solidFill>
                <a:latin typeface="Arial" charset="0"/>
              </a:rPr>
              <a:t> </a:t>
            </a:r>
            <a:r>
              <a:rPr lang="fr-FR" sz="1400" i="0" dirty="0">
                <a:solidFill>
                  <a:schemeClr val="tx1"/>
                </a:solidFill>
                <a:latin typeface="Arial" charset="0"/>
              </a:rPr>
              <a:t>vasoconstriction</a:t>
            </a:r>
            <a:endParaRPr lang="fr-FR" sz="1400" b="0" i="0" dirty="0">
              <a:solidFill>
                <a:schemeClr val="tx1"/>
              </a:solidFill>
              <a:latin typeface="Arial" charset="0"/>
            </a:endParaRPr>
          </a:p>
          <a:p>
            <a:pPr marL="538163" lvl="1" indent="0">
              <a:lnSpc>
                <a:spcPct val="100000"/>
              </a:lnSpc>
              <a:spcBef>
                <a:spcPct val="10000"/>
              </a:spcBef>
              <a:buNone/>
            </a:pPr>
            <a:r>
              <a:rPr lang="fr-FR" sz="1400" b="0" i="0" dirty="0">
                <a:solidFill>
                  <a:schemeClr val="tx1"/>
                </a:solidFill>
                <a:latin typeface="Arial" charset="0"/>
                <a:sym typeface="Symbol" pitchFamily="18" charset="2"/>
              </a:rPr>
              <a:t> O</a:t>
            </a:r>
            <a:r>
              <a:rPr lang="fr-FR" sz="1400" b="0" i="0" baseline="-10000" dirty="0">
                <a:solidFill>
                  <a:schemeClr val="tx1"/>
                </a:solidFill>
                <a:latin typeface="Arial" charset="0"/>
                <a:sym typeface="Symbol" pitchFamily="18" charset="2"/>
              </a:rPr>
              <a:t>2</a:t>
            </a:r>
            <a:r>
              <a:rPr lang="fr-FR" sz="1400" b="0" i="0" dirty="0">
                <a:solidFill>
                  <a:schemeClr val="tx1"/>
                </a:solidFill>
                <a:latin typeface="Arial" charset="0"/>
              </a:rPr>
              <a:t> , </a:t>
            </a:r>
            <a:r>
              <a:rPr lang="fr-FR" sz="1400" b="0" i="0" dirty="0">
                <a:solidFill>
                  <a:schemeClr val="tx1"/>
                </a:solidFill>
                <a:latin typeface="Arial" charset="0"/>
                <a:sym typeface="Symbol" pitchFamily="18" charset="2"/>
              </a:rPr>
              <a:t> pH ou</a:t>
            </a:r>
            <a:r>
              <a:rPr lang="fr-FR" sz="1400" b="0" i="0" dirty="0">
                <a:solidFill>
                  <a:schemeClr val="tx1"/>
                </a:solidFill>
                <a:latin typeface="Arial" charset="0"/>
              </a:rPr>
              <a:t> </a:t>
            </a:r>
            <a:r>
              <a:rPr lang="fr-FR" sz="1400" b="0" i="0" dirty="0">
                <a:solidFill>
                  <a:schemeClr val="tx1"/>
                </a:solidFill>
                <a:latin typeface="Arial" charset="0"/>
                <a:sym typeface="Symbol" pitchFamily="18" charset="2"/>
              </a:rPr>
              <a:t> CO</a:t>
            </a:r>
            <a:r>
              <a:rPr lang="fr-FR" sz="1400" b="0" i="0" baseline="-10000" dirty="0">
                <a:solidFill>
                  <a:schemeClr val="tx1"/>
                </a:solidFill>
                <a:latin typeface="Arial" charset="0"/>
                <a:sym typeface="Symbol" pitchFamily="18" charset="2"/>
              </a:rPr>
              <a:t>2</a:t>
            </a:r>
            <a:r>
              <a:rPr lang="fr-FR" sz="1400" b="0" i="0" dirty="0">
                <a:solidFill>
                  <a:schemeClr val="tx1"/>
                </a:solidFill>
                <a:latin typeface="Arial" charset="0"/>
              </a:rPr>
              <a:t> </a:t>
            </a:r>
            <a:r>
              <a:rPr lang="fr-FR" sz="1400" i="0" dirty="0">
                <a:solidFill>
                  <a:schemeClr val="tx1"/>
                </a:solidFill>
                <a:latin typeface="Arial" charset="0"/>
                <a:sym typeface="Symbol" pitchFamily="18" charset="2"/>
              </a:rPr>
              <a:t></a:t>
            </a:r>
            <a:r>
              <a:rPr lang="fr-FR" sz="1400" b="0" i="0" dirty="0">
                <a:solidFill>
                  <a:schemeClr val="tx1"/>
                </a:solidFill>
                <a:latin typeface="Arial" charset="0"/>
              </a:rPr>
              <a:t> </a:t>
            </a:r>
            <a:r>
              <a:rPr lang="fr-FR" sz="1400" i="0" dirty="0">
                <a:solidFill>
                  <a:schemeClr val="tx1"/>
                </a:solidFill>
                <a:latin typeface="Arial" charset="0"/>
              </a:rPr>
              <a:t>vasodilatation</a:t>
            </a:r>
          </a:p>
          <a:p>
            <a:pPr marL="538163" lvl="1" indent="-274638">
              <a:lnSpc>
                <a:spcPct val="100000"/>
              </a:lnSpc>
              <a:spcBef>
                <a:spcPct val="10000"/>
              </a:spcBef>
              <a:buFont typeface="Wingdings" panose="05000000000000000000" pitchFamily="2" charset="2"/>
              <a:buChar char="Ø"/>
            </a:pPr>
            <a:r>
              <a:rPr lang="fr-FR" sz="1400" b="0" i="0" dirty="0">
                <a:solidFill>
                  <a:schemeClr val="tx1"/>
                </a:solidFill>
                <a:latin typeface="Arial" charset="0"/>
              </a:rPr>
              <a:t>Permet de distribuer le sang vers les régions bien ventilées</a:t>
            </a:r>
          </a:p>
          <a:p>
            <a:pPr marL="538163" lvl="1" indent="-274638">
              <a:lnSpc>
                <a:spcPct val="100000"/>
              </a:lnSpc>
              <a:spcBef>
                <a:spcPct val="10000"/>
              </a:spcBef>
              <a:buFont typeface="Wingdings" panose="05000000000000000000" pitchFamily="2" charset="2"/>
              <a:buChar char="Ø"/>
            </a:pPr>
            <a:r>
              <a:rPr lang="fr-FR" sz="1400" b="0" i="0" dirty="0">
                <a:solidFill>
                  <a:schemeClr val="tx1"/>
                </a:solidFill>
                <a:latin typeface="Arial" charset="0"/>
              </a:rPr>
              <a:t>Régulation extrinsèque minime (nerveuse ou hormonale)  </a:t>
            </a:r>
          </a:p>
        </p:txBody>
      </p:sp>
      <p:sp>
        <p:nvSpPr>
          <p:cNvPr id="32" name="Rectangle 31"/>
          <p:cNvSpPr/>
          <p:nvPr/>
        </p:nvSpPr>
        <p:spPr>
          <a:xfrm>
            <a:off x="131007" y="228600"/>
            <a:ext cx="8763001" cy="646331"/>
          </a:xfrm>
          <a:prstGeom prst="rect">
            <a:avLst/>
          </a:prstGeom>
        </p:spPr>
        <p:txBody>
          <a:bodyPr wrap="square">
            <a:spAutoFit/>
          </a:bodyPr>
          <a:lstStyle/>
          <a:p>
            <a:pPr marL="989013" indent="-989013">
              <a:lnSpc>
                <a:spcPct val="90000"/>
              </a:lnSpc>
              <a:spcBef>
                <a:spcPts val="0"/>
              </a:spcBef>
              <a:buNone/>
            </a:pPr>
            <a:r>
              <a:rPr lang="fr-FR" sz="2000" b="0" i="0" dirty="0">
                <a:solidFill>
                  <a:srgbClr val="0000FF"/>
                </a:solidFill>
                <a:latin typeface="Arial" charset="0"/>
              </a:rPr>
              <a:t>6.3.11.2 	</a:t>
            </a:r>
            <a:r>
              <a:rPr lang="fr-CA" sz="2000" b="0" i="0" dirty="0">
                <a:solidFill>
                  <a:srgbClr val="0000FF"/>
                </a:solidFill>
                <a:latin typeface="Arial" charset="0"/>
              </a:rPr>
              <a:t>Comparer les débits sanguins dans les divers organes </a:t>
            </a:r>
            <a:r>
              <a:rPr lang="fr-CA" sz="2000" b="0" i="0" u="sng" dirty="0">
                <a:solidFill>
                  <a:srgbClr val="0000FF"/>
                </a:solidFill>
                <a:latin typeface="Arial" charset="0"/>
              </a:rPr>
              <a:t>au repos</a:t>
            </a:r>
            <a:r>
              <a:rPr lang="fr-CA" sz="2000" b="0" i="0" dirty="0">
                <a:solidFill>
                  <a:srgbClr val="0000FF"/>
                </a:solidFill>
                <a:latin typeface="Arial" charset="0"/>
              </a:rPr>
              <a:t> et durant un </a:t>
            </a:r>
            <a:r>
              <a:rPr lang="fr-CA" sz="2000" b="0" i="0" u="sng" dirty="0">
                <a:solidFill>
                  <a:srgbClr val="0000FF"/>
                </a:solidFill>
                <a:latin typeface="Arial" charset="0"/>
              </a:rPr>
              <a:t>exercice</a:t>
            </a:r>
            <a:r>
              <a:rPr lang="fr-CA" sz="2000" b="0" i="0" dirty="0">
                <a:solidFill>
                  <a:srgbClr val="0000FF"/>
                </a:solidFill>
                <a:latin typeface="Arial" charset="0"/>
              </a:rPr>
              <a:t>.</a:t>
            </a:r>
            <a:endParaRPr lang="fr-CA" sz="2000"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6"/>
          <p:cNvSpPr>
            <a:spLocks noGrp="1" noChangeArrowheads="1"/>
          </p:cNvSpPr>
          <p:nvPr>
            <p:ph type="body" sz="half" idx="1"/>
          </p:nvPr>
        </p:nvSpPr>
        <p:spPr bwMode="auto">
          <a:xfrm>
            <a:off x="152399" y="1576426"/>
            <a:ext cx="3724053" cy="3994559"/>
          </a:xfrm>
          <a:noFill/>
          <a:ln>
            <a:miter lim="800000"/>
            <a:headEnd/>
            <a:tailEnd/>
          </a:ln>
        </p:spPr>
        <p:txBody>
          <a:bodyPr vert="horz" wrap="square" lIns="91440" tIns="45720" rIns="91440" bIns="45720" numCol="1" anchor="t" anchorCtr="0" compatLnSpc="1">
            <a:prstTxWarp prst="textNoShape">
              <a:avLst/>
            </a:prstTxWarp>
          </a:bodyPr>
          <a:lstStyle/>
          <a:p>
            <a:pPr marL="265113" indent="-265113">
              <a:spcBef>
                <a:spcPts val="600"/>
              </a:spcBef>
              <a:buFont typeface="Wingdings" panose="05000000000000000000" pitchFamily="2" charset="2"/>
              <a:buChar char="ü"/>
            </a:pPr>
            <a:r>
              <a:rPr lang="fr-CA" sz="1600" dirty="0">
                <a:latin typeface="Arial" charset="0"/>
              </a:rPr>
              <a:t>Le sang est transporté dans un circuit fermé de vaisseaux qui commence et se termine au cœur.</a:t>
            </a:r>
          </a:p>
          <a:p>
            <a:pPr marL="265113" indent="-265113">
              <a:spcBef>
                <a:spcPts val="600"/>
              </a:spcBef>
              <a:buFont typeface="Wingdings" panose="05000000000000000000" pitchFamily="2" charset="2"/>
              <a:buChar char="ü"/>
            </a:pPr>
            <a:r>
              <a:rPr lang="fr-CA" sz="1600" dirty="0">
                <a:latin typeface="Arial" charset="0"/>
              </a:rPr>
              <a:t>Les 3 types majeurs de vaisseaux : </a:t>
            </a:r>
          </a:p>
          <a:p>
            <a:pPr marL="450850" lvl="1" indent="-185738">
              <a:spcBef>
                <a:spcPts val="300"/>
              </a:spcBef>
              <a:buSzPct val="80000"/>
              <a:buFont typeface="Wingdings" pitchFamily="2" charset="2"/>
              <a:buChar char="§"/>
            </a:pPr>
            <a:r>
              <a:rPr lang="fr-CA" sz="1600" b="1" dirty="0">
                <a:latin typeface="Arial" charset="0"/>
              </a:rPr>
              <a:t>Artères : </a:t>
            </a:r>
            <a:r>
              <a:rPr lang="fr-CA" sz="1600" dirty="0">
                <a:latin typeface="Arial" charset="0"/>
              </a:rPr>
              <a:t>transportent le sang du cœur jusqu’aux tissus </a:t>
            </a:r>
          </a:p>
          <a:p>
            <a:pPr marL="450850" lvl="1" indent="-185738">
              <a:spcBef>
                <a:spcPts val="300"/>
              </a:spcBef>
              <a:buSzPct val="80000"/>
              <a:buFont typeface="Wingdings" pitchFamily="2" charset="2"/>
              <a:buChar char="§"/>
            </a:pPr>
            <a:r>
              <a:rPr lang="fr-CA" sz="1600" b="1" dirty="0">
                <a:latin typeface="Arial" charset="0"/>
              </a:rPr>
              <a:t>Veines : </a:t>
            </a:r>
            <a:r>
              <a:rPr lang="fr-CA" sz="1600" dirty="0">
                <a:latin typeface="Arial" charset="0"/>
              </a:rPr>
              <a:t>transportent le sang des tissus jusqu’au cœur</a:t>
            </a:r>
          </a:p>
          <a:p>
            <a:pPr marL="450850" lvl="1" indent="-185738">
              <a:spcBef>
                <a:spcPts val="300"/>
              </a:spcBef>
              <a:buSzPct val="80000"/>
              <a:buFont typeface="Wingdings" pitchFamily="2" charset="2"/>
              <a:buChar char="§"/>
            </a:pPr>
            <a:r>
              <a:rPr lang="fr-CA" sz="1600" b="1" dirty="0">
                <a:latin typeface="Arial" charset="0"/>
              </a:rPr>
              <a:t>Capillaires : </a:t>
            </a:r>
            <a:r>
              <a:rPr lang="fr-CA" sz="1600" dirty="0">
                <a:latin typeface="Arial" charset="0"/>
              </a:rPr>
              <a:t>en contact avec les tissus, permettent les échanges entre le sang et le liquide interstitiel.</a:t>
            </a:r>
          </a:p>
          <a:p>
            <a:pPr marL="265113" lvl="0" indent="-265113">
              <a:spcBef>
                <a:spcPts val="600"/>
              </a:spcBef>
              <a:buFont typeface="Wingdings" panose="05000000000000000000" pitchFamily="2" charset="2"/>
              <a:buChar char="ü"/>
            </a:pPr>
            <a:r>
              <a:rPr lang="fr-FR" sz="1600" i="1" kern="1200" dirty="0">
                <a:solidFill>
                  <a:srgbClr val="000000"/>
                </a:solidFill>
                <a:latin typeface="Arial" charset="0"/>
              </a:rPr>
              <a:t>Lumière </a:t>
            </a:r>
            <a:r>
              <a:rPr lang="fr-FR" sz="1600" kern="1200" dirty="0">
                <a:solidFill>
                  <a:srgbClr val="000000"/>
                </a:solidFill>
                <a:latin typeface="Arial" charset="0"/>
              </a:rPr>
              <a:t>: espace central des vaisseaux, rempli de sang</a:t>
            </a:r>
          </a:p>
          <a:p>
            <a:pPr marL="68263" indent="-168275">
              <a:spcBef>
                <a:spcPts val="300"/>
              </a:spcBef>
              <a:buSzPct val="80000"/>
              <a:buFont typeface="Wingdings" pitchFamily="2" charset="2"/>
              <a:buChar char="§"/>
            </a:pPr>
            <a:endParaRPr lang="fr-CA" sz="1600" dirty="0">
              <a:latin typeface="Arial" charset="0"/>
            </a:endParaRPr>
          </a:p>
          <a:p>
            <a:pPr marL="468313" lvl="1" indent="-168275">
              <a:spcBef>
                <a:spcPts val="300"/>
              </a:spcBef>
              <a:buSzPct val="80000"/>
              <a:buFont typeface="Wingdings" pitchFamily="2" charset="2"/>
              <a:buChar char="§"/>
            </a:pPr>
            <a:endParaRPr lang="fr-CA" sz="1600" dirty="0">
              <a:latin typeface="Arial" charset="0"/>
            </a:endParaRPr>
          </a:p>
        </p:txBody>
      </p:sp>
      <p:sp>
        <p:nvSpPr>
          <p:cNvPr id="3077" name="Text Box 8"/>
          <p:cNvSpPr txBox="1">
            <a:spLocks noChangeArrowheads="1"/>
          </p:cNvSpPr>
          <p:nvPr/>
        </p:nvSpPr>
        <p:spPr bwMode="auto">
          <a:xfrm>
            <a:off x="85947" y="930095"/>
            <a:ext cx="3724053" cy="646331"/>
          </a:xfrm>
          <a:prstGeom prst="rect">
            <a:avLst/>
          </a:prstGeom>
          <a:noFill/>
          <a:ln w="9525" algn="ctr">
            <a:noFill/>
            <a:miter lim="800000"/>
            <a:headEnd/>
            <a:tailEnd/>
          </a:ln>
          <a:effectLst/>
        </p:spPr>
        <p:txBody>
          <a:bodyPr wrap="square">
            <a:spAutoFit/>
          </a:bodyPr>
          <a:lstStyle/>
          <a:p>
            <a:pPr>
              <a:lnSpc>
                <a:spcPct val="100000"/>
              </a:lnSpc>
              <a:spcBef>
                <a:spcPct val="0"/>
              </a:spcBef>
              <a:buSzPct val="110000"/>
              <a:buNone/>
            </a:pPr>
            <a:r>
              <a:rPr lang="fr-CA" i="0" u="sng" dirty="0">
                <a:solidFill>
                  <a:schemeClr val="tx1"/>
                </a:solidFill>
                <a:latin typeface="Arial" charset="0"/>
              </a:rPr>
              <a:t>Caractéristiques générales du système vasculaire</a:t>
            </a:r>
          </a:p>
        </p:txBody>
      </p:sp>
      <p:sp>
        <p:nvSpPr>
          <p:cNvPr id="3078" name="Rectangle 9"/>
          <p:cNvSpPr>
            <a:spLocks noChangeArrowheads="1"/>
          </p:cNvSpPr>
          <p:nvPr/>
        </p:nvSpPr>
        <p:spPr bwMode="auto">
          <a:xfrm>
            <a:off x="152400" y="206514"/>
            <a:ext cx="8610600" cy="707886"/>
          </a:xfrm>
          <a:prstGeom prst="rect">
            <a:avLst/>
          </a:prstGeom>
          <a:noFill/>
          <a:ln w="9525" algn="ctr">
            <a:noFill/>
            <a:miter lim="800000"/>
            <a:headEnd/>
            <a:tailEnd/>
          </a:ln>
          <a:effectLst/>
        </p:spPr>
        <p:txBody>
          <a:bodyPr tIns="0" bIns="0" anchor="ctr">
            <a:spAutoFit/>
          </a:bodyPr>
          <a:lstStyle/>
          <a:p>
            <a:pPr marL="806450" indent="-806450">
              <a:lnSpc>
                <a:spcPct val="100000"/>
              </a:lnSpc>
              <a:spcBef>
                <a:spcPct val="0"/>
              </a:spcBef>
              <a:buFontTx/>
              <a:buNone/>
            </a:pPr>
            <a:r>
              <a:rPr lang="fr-CA" sz="2400" i="0" dirty="0">
                <a:solidFill>
                  <a:srgbClr val="0000FF"/>
                </a:solidFill>
                <a:latin typeface="Arial" charset="0"/>
              </a:rPr>
              <a:t>6.3.1	</a:t>
            </a:r>
            <a:r>
              <a:rPr lang="fr-CA" sz="2200" i="0" dirty="0">
                <a:solidFill>
                  <a:srgbClr val="0000FF"/>
                </a:solidFill>
                <a:latin typeface="Arial" charset="0"/>
              </a:rPr>
              <a:t>Comparer la structure des parois des artères, capillaires et veines</a:t>
            </a:r>
          </a:p>
        </p:txBody>
      </p:sp>
      <p:pic>
        <p:nvPicPr>
          <p:cNvPr id="49" name="Content Placeholder 1">
            <a:extLst>
              <a:ext uri="{FF2B5EF4-FFF2-40B4-BE49-F238E27FC236}">
                <a16:creationId xmlns:a16="http://schemas.microsoft.com/office/drawing/2014/main" id="{756F017D-6F6F-4634-BDA5-D7430ACC7F0F}"/>
              </a:ext>
            </a:extLst>
          </p:cNvPr>
          <p:cNvPicPr>
            <a:picLocks noChangeAspect="1"/>
          </p:cNvPicPr>
          <p:nvPr/>
        </p:nvPicPr>
        <p:blipFill rotWithShape="1">
          <a:blip r:embed="rId3">
            <a:extLst>
              <a:ext uri="{28A0092B-C50C-407E-A947-70E740481C1C}">
                <a14:useLocalDpi xmlns:a14="http://schemas.microsoft.com/office/drawing/2010/main" val="0"/>
              </a:ext>
            </a:extLst>
          </a:blip>
          <a:srcRect t="3845" b="13325"/>
          <a:stretch/>
        </p:blipFill>
        <p:spPr>
          <a:xfrm>
            <a:off x="4038600" y="990600"/>
            <a:ext cx="5132505" cy="4989031"/>
          </a:xfrm>
          <a:prstGeom prst="rect">
            <a:avLst/>
          </a:prstGeom>
        </p:spPr>
      </p:pic>
      <p:sp>
        <p:nvSpPr>
          <p:cNvPr id="3080" name="Text Box 15"/>
          <p:cNvSpPr txBox="1">
            <a:spLocks noChangeArrowheads="1"/>
          </p:cNvSpPr>
          <p:nvPr/>
        </p:nvSpPr>
        <p:spPr bwMode="auto">
          <a:xfrm>
            <a:off x="7239000" y="796701"/>
            <a:ext cx="914400" cy="387798"/>
          </a:xfrm>
          <a:prstGeom prst="rect">
            <a:avLst/>
          </a:prstGeom>
          <a:noFill/>
          <a:ln w="9525" algn="ctr">
            <a:noFill/>
            <a:miter lim="800000"/>
            <a:headEnd/>
            <a:tailEnd/>
          </a:ln>
          <a:effectLst/>
        </p:spPr>
        <p:txBody>
          <a:bodyPr wrap="square" lIns="0" rIns="0">
            <a:spAutoFit/>
          </a:bodyPr>
          <a:lstStyle/>
          <a:p>
            <a:pPr algn="ctr">
              <a:buFontTx/>
              <a:buNone/>
            </a:pPr>
            <a:r>
              <a:rPr lang="fr-CA" sz="1200" dirty="0">
                <a:solidFill>
                  <a:srgbClr val="FF0000"/>
                </a:solidFill>
                <a:latin typeface="Verdana" pitchFamily="34" charset="0"/>
              </a:rPr>
              <a:t>Réseau artériel</a:t>
            </a:r>
          </a:p>
        </p:txBody>
      </p:sp>
      <p:sp>
        <p:nvSpPr>
          <p:cNvPr id="3079" name="Text Box 14"/>
          <p:cNvSpPr txBox="1">
            <a:spLocks noChangeArrowheads="1"/>
          </p:cNvSpPr>
          <p:nvPr/>
        </p:nvSpPr>
        <p:spPr bwMode="auto">
          <a:xfrm>
            <a:off x="5142252" y="798031"/>
            <a:ext cx="701675" cy="387798"/>
          </a:xfrm>
          <a:prstGeom prst="rect">
            <a:avLst/>
          </a:prstGeom>
          <a:noFill/>
          <a:ln w="9525" algn="ctr">
            <a:noFill/>
            <a:miter lim="800000"/>
            <a:headEnd/>
            <a:tailEnd/>
          </a:ln>
          <a:effectLst/>
        </p:spPr>
        <p:txBody>
          <a:bodyPr wrap="square" lIns="0" rIns="0">
            <a:spAutoFit/>
          </a:bodyPr>
          <a:lstStyle/>
          <a:p>
            <a:pPr algn="ctr">
              <a:buFontTx/>
              <a:buNone/>
            </a:pPr>
            <a:r>
              <a:rPr lang="fr-CA" sz="1200" dirty="0">
                <a:latin typeface="Verdana" pitchFamily="34" charset="0"/>
              </a:rPr>
              <a:t>Réseau veineux</a:t>
            </a:r>
          </a:p>
        </p:txBody>
      </p:sp>
      <p:sp>
        <p:nvSpPr>
          <p:cNvPr id="3091" name="Text Box 26"/>
          <p:cNvSpPr txBox="1">
            <a:spLocks noChangeArrowheads="1"/>
          </p:cNvSpPr>
          <p:nvPr/>
        </p:nvSpPr>
        <p:spPr bwMode="auto">
          <a:xfrm>
            <a:off x="149335" y="5867400"/>
            <a:ext cx="3597275" cy="523220"/>
          </a:xfrm>
          <a:prstGeom prst="rect">
            <a:avLst/>
          </a:prstGeom>
          <a:noFill/>
          <a:ln w="9525" algn="ctr">
            <a:solidFill>
              <a:srgbClr val="FF0000"/>
            </a:solidFill>
            <a:miter lim="800000"/>
            <a:headEnd/>
            <a:tailEnd/>
          </a:ln>
          <a:effectLst/>
        </p:spPr>
        <p:txBody>
          <a:bodyPr wrap="square" lIns="72000" rIns="72000">
            <a:spAutoFit/>
          </a:bodyPr>
          <a:lstStyle/>
          <a:p>
            <a:pPr marL="174625" indent="-174625">
              <a:lnSpc>
                <a:spcPct val="100000"/>
              </a:lnSpc>
              <a:spcBef>
                <a:spcPct val="0"/>
              </a:spcBef>
              <a:buSzPct val="90000"/>
              <a:buFont typeface="Wingdings" panose="05000000000000000000" pitchFamily="2" charset="2"/>
              <a:buChar char="Ø"/>
            </a:pPr>
            <a:r>
              <a:rPr lang="fr-CA" sz="1400" b="0" dirty="0">
                <a:solidFill>
                  <a:srgbClr val="FF0000"/>
                </a:solidFill>
                <a:latin typeface="Arial" charset="0"/>
              </a:rPr>
              <a:t>Dans la circulation pulmonaire, quels vaisseaux transportent le sang oxygéné ?</a:t>
            </a:r>
          </a:p>
        </p:txBody>
      </p:sp>
      <p:sp>
        <p:nvSpPr>
          <p:cNvPr id="3076" name="Text Box 7"/>
          <p:cNvSpPr txBox="1">
            <a:spLocks noChangeArrowheads="1"/>
          </p:cNvSpPr>
          <p:nvPr/>
        </p:nvSpPr>
        <p:spPr bwMode="auto">
          <a:xfrm>
            <a:off x="8075428" y="6450304"/>
            <a:ext cx="914400" cy="314325"/>
          </a:xfrm>
          <a:prstGeom prst="rect">
            <a:avLst/>
          </a:prstGeom>
          <a:solidFill>
            <a:schemeClr val="bg1"/>
          </a:solidFill>
          <a:ln w="9525">
            <a:solidFill>
              <a:srgbClr val="0000FF"/>
            </a:solidFill>
            <a:miter lim="800000"/>
            <a:headEnd/>
            <a:tailEnd/>
          </a:ln>
          <a:effectLst/>
        </p:spPr>
        <p:txBody>
          <a:bodyPr>
            <a:spAutoFit/>
          </a:bodyPr>
          <a:lstStyle/>
          <a:p>
            <a:pPr algn="ctr">
              <a:lnSpc>
                <a:spcPct val="100000"/>
              </a:lnSpc>
              <a:spcBef>
                <a:spcPct val="50000"/>
              </a:spcBef>
              <a:buFontTx/>
              <a:buNone/>
            </a:pPr>
            <a:r>
              <a:rPr lang="en-US" sz="1400" b="0" i="0" dirty="0">
                <a:latin typeface="Arial" charset="0"/>
              </a:rPr>
              <a:t>Fig. 19.1</a:t>
            </a:r>
            <a:endParaRPr lang="en-CA" sz="1400" b="0" i="0" dirty="0">
              <a:latin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0B6EA183-9C9F-49D6-8AAC-76DED65ED033}"/>
              </a:ext>
            </a:extLst>
          </p:cNvPr>
          <p:cNvPicPr>
            <a:picLocks noChangeAspect="1"/>
          </p:cNvPicPr>
          <p:nvPr/>
        </p:nvPicPr>
        <p:blipFill rotWithShape="1">
          <a:blip r:embed="rId2">
            <a:extLst>
              <a:ext uri="{28A0092B-C50C-407E-A947-70E740481C1C}">
                <a14:useLocalDpi xmlns:a14="http://schemas.microsoft.com/office/drawing/2010/main" val="0"/>
              </a:ext>
            </a:extLst>
          </a:blip>
          <a:srcRect b="6132"/>
          <a:stretch/>
        </p:blipFill>
        <p:spPr>
          <a:xfrm>
            <a:off x="2057400" y="228600"/>
            <a:ext cx="5088781" cy="5486400"/>
          </a:xfrm>
          <a:prstGeom prst="rect">
            <a:avLst/>
          </a:prstGeom>
        </p:spPr>
      </p:pic>
    </p:spTree>
    <p:extLst>
      <p:ext uri="{BB962C8B-B14F-4D97-AF65-F5344CB8AC3E}">
        <p14:creationId xmlns:p14="http://schemas.microsoft.com/office/powerpoint/2010/main" val="962721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
            <a:extLst>
              <a:ext uri="{FF2B5EF4-FFF2-40B4-BE49-F238E27FC236}">
                <a16:creationId xmlns:a16="http://schemas.microsoft.com/office/drawing/2014/main" id="{B0130A38-62E4-4483-BF8A-F6C9EB1610A6}"/>
              </a:ext>
            </a:extLst>
          </p:cNvPr>
          <p:cNvPicPr>
            <a:picLocks noChangeAspect="1"/>
          </p:cNvPicPr>
          <p:nvPr/>
        </p:nvPicPr>
        <p:blipFill rotWithShape="1">
          <a:blip r:embed="rId2">
            <a:extLst>
              <a:ext uri="{28A0092B-C50C-407E-A947-70E740481C1C}">
                <a14:useLocalDpi xmlns:a14="http://schemas.microsoft.com/office/drawing/2010/main" val="0"/>
              </a:ext>
            </a:extLst>
          </a:blip>
          <a:srcRect b="11729"/>
          <a:stretch/>
        </p:blipFill>
        <p:spPr>
          <a:xfrm>
            <a:off x="5486400" y="609599"/>
            <a:ext cx="3344529" cy="5663861"/>
          </a:xfrm>
          <a:prstGeom prst="rect">
            <a:avLst/>
          </a:prstGeom>
        </p:spPr>
      </p:pic>
      <p:sp>
        <p:nvSpPr>
          <p:cNvPr id="14338" name="Text Box 5"/>
          <p:cNvSpPr txBox="1">
            <a:spLocks noChangeArrowheads="1"/>
          </p:cNvSpPr>
          <p:nvPr/>
        </p:nvSpPr>
        <p:spPr bwMode="auto">
          <a:xfrm>
            <a:off x="152400" y="1619198"/>
            <a:ext cx="5105402" cy="3954929"/>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tabLst>
                <a:tab pos="633413" algn="l"/>
              </a:tabLst>
              <a:defRPr b="1" i="1">
                <a:solidFill>
                  <a:srgbClr val="333399"/>
                </a:solidFill>
                <a:latin typeface="Times New Roman" pitchFamily="18" charset="0"/>
              </a:defRPr>
            </a:lvl1pPr>
            <a:lvl2pPr marL="633413" indent="-188913">
              <a:tabLst>
                <a:tab pos="633413" algn="l"/>
              </a:tabLst>
              <a:defRPr b="1" i="1">
                <a:solidFill>
                  <a:srgbClr val="333399"/>
                </a:solidFill>
                <a:latin typeface="Times New Roman" pitchFamily="18" charset="0"/>
              </a:defRPr>
            </a:lvl2pPr>
            <a:lvl3pPr marL="1143000" indent="-228600">
              <a:tabLst>
                <a:tab pos="633413" algn="l"/>
              </a:tabLst>
              <a:defRPr b="1" i="1">
                <a:solidFill>
                  <a:srgbClr val="333399"/>
                </a:solidFill>
                <a:latin typeface="Times New Roman" pitchFamily="18" charset="0"/>
              </a:defRPr>
            </a:lvl3pPr>
            <a:lvl4pPr marL="1600200" indent="-228600">
              <a:tabLst>
                <a:tab pos="633413" algn="l"/>
              </a:tabLst>
              <a:defRPr b="1" i="1">
                <a:solidFill>
                  <a:srgbClr val="333399"/>
                </a:solidFill>
                <a:latin typeface="Times New Roman" pitchFamily="18" charset="0"/>
              </a:defRPr>
            </a:lvl4pPr>
            <a:lvl5pPr marL="2057400" indent="-228600">
              <a:tabLst>
                <a:tab pos="633413" algn="l"/>
              </a:tabLst>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tabLst>
                <a:tab pos="633413" algn="l"/>
              </a:tabLst>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tabLst>
                <a:tab pos="633413" algn="l"/>
              </a:tabLst>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tabLst>
                <a:tab pos="633413" algn="l"/>
              </a:tabLst>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tabLst>
                <a:tab pos="633413" algn="l"/>
              </a:tabLst>
              <a:defRPr b="1" i="1">
                <a:solidFill>
                  <a:srgbClr val="333399"/>
                </a:solidFill>
                <a:latin typeface="Times New Roman" pitchFamily="18" charset="0"/>
              </a:defRPr>
            </a:lvl9pPr>
          </a:lstStyle>
          <a:p>
            <a:pPr marL="0" indent="0">
              <a:lnSpc>
                <a:spcPct val="100000"/>
              </a:lnSpc>
              <a:spcBef>
                <a:spcPts val="300"/>
              </a:spcBef>
              <a:buFontTx/>
              <a:buNone/>
            </a:pPr>
            <a:r>
              <a:rPr lang="fr-FR" sz="1600" i="0" dirty="0">
                <a:solidFill>
                  <a:schemeClr val="tx1"/>
                </a:solidFill>
                <a:latin typeface="Arial" charset="0"/>
              </a:rPr>
              <a:t>Capillaires :</a:t>
            </a:r>
            <a:r>
              <a:rPr lang="fr-FR" sz="1600" b="0" i="0" dirty="0">
                <a:solidFill>
                  <a:schemeClr val="tx1"/>
                </a:solidFill>
                <a:latin typeface="Arial" charset="0"/>
              </a:rPr>
              <a:t>  </a:t>
            </a:r>
            <a:r>
              <a:rPr lang="fr-FR" sz="1500" b="0" i="0" dirty="0">
                <a:solidFill>
                  <a:schemeClr val="tx1"/>
                </a:solidFill>
                <a:latin typeface="Arial" charset="0"/>
              </a:rPr>
              <a:t>site majeur de communication entre le sang et le liquide interstitiel</a:t>
            </a:r>
          </a:p>
          <a:p>
            <a:pPr marL="179388" indent="-179388">
              <a:lnSpc>
                <a:spcPct val="100000"/>
              </a:lnSpc>
              <a:spcBef>
                <a:spcPts val="600"/>
              </a:spcBef>
              <a:buFont typeface="Arial" pitchFamily="34" charset="0"/>
              <a:buChar char="−"/>
            </a:pPr>
            <a:r>
              <a:rPr lang="fr-FR" sz="1500" b="0" i="0" dirty="0">
                <a:solidFill>
                  <a:schemeClr val="tx1"/>
                </a:solidFill>
                <a:latin typeface="Arial" charset="0"/>
              </a:rPr>
              <a:t>La plupart des cellules sont à &lt; </a:t>
            </a:r>
            <a:r>
              <a:rPr lang="fr-FR" sz="1500" i="0" dirty="0">
                <a:solidFill>
                  <a:schemeClr val="tx1"/>
                </a:solidFill>
                <a:latin typeface="Arial" charset="0"/>
              </a:rPr>
              <a:t>0.02 mm</a:t>
            </a:r>
            <a:r>
              <a:rPr lang="fr-FR" sz="1500" b="0" i="0" dirty="0">
                <a:solidFill>
                  <a:schemeClr val="tx1"/>
                </a:solidFill>
                <a:latin typeface="Arial" charset="0"/>
              </a:rPr>
              <a:t> d’un capillaire </a:t>
            </a:r>
            <a:r>
              <a:rPr lang="fr-FR" sz="1500" b="0" i="0" dirty="0">
                <a:solidFill>
                  <a:schemeClr val="tx1"/>
                </a:solidFill>
                <a:latin typeface="Arial" charset="0"/>
                <a:sym typeface="Symbol" pitchFamily="18" charset="2"/>
              </a:rPr>
              <a:t></a:t>
            </a:r>
            <a:r>
              <a:rPr lang="fr-FR" sz="1500" b="0" i="0" dirty="0">
                <a:solidFill>
                  <a:schemeClr val="tx1"/>
                </a:solidFill>
                <a:latin typeface="Arial" charset="0"/>
              </a:rPr>
              <a:t> diffusion efficace</a:t>
            </a:r>
          </a:p>
          <a:p>
            <a:pPr marL="179388" indent="-179388">
              <a:lnSpc>
                <a:spcPct val="100000"/>
              </a:lnSpc>
              <a:spcBef>
                <a:spcPts val="600"/>
              </a:spcBef>
              <a:buFont typeface="Arial" pitchFamily="34" charset="0"/>
              <a:buChar char="−"/>
            </a:pPr>
            <a:r>
              <a:rPr lang="fr-FR" sz="1500" b="0" i="0" dirty="0">
                <a:solidFill>
                  <a:schemeClr val="tx1"/>
                </a:solidFill>
                <a:latin typeface="Arial" charset="0"/>
              </a:rPr>
              <a:t>Parois des capillaires constituées d’une couche de cellules minces </a:t>
            </a:r>
            <a:r>
              <a:rPr lang="fr-FR" sz="1500" b="0" i="0" dirty="0">
                <a:solidFill>
                  <a:schemeClr val="tx1"/>
                </a:solidFill>
                <a:latin typeface="Arial" charset="0"/>
                <a:sym typeface="Symbol" pitchFamily="18" charset="2"/>
              </a:rPr>
              <a:t> diffusion rapide</a:t>
            </a:r>
            <a:endParaRPr lang="fr-FR" sz="1500" b="0" i="0" dirty="0">
              <a:solidFill>
                <a:schemeClr val="tx1"/>
              </a:solidFill>
              <a:latin typeface="Arial" charset="0"/>
              <a:cs typeface="Arial" charset="0"/>
              <a:sym typeface="Symbol" pitchFamily="18" charset="2"/>
            </a:endParaRPr>
          </a:p>
          <a:p>
            <a:pPr marL="179388" indent="-179388">
              <a:lnSpc>
                <a:spcPct val="100000"/>
              </a:lnSpc>
              <a:spcBef>
                <a:spcPts val="600"/>
              </a:spcBef>
              <a:buFont typeface="Arial" pitchFamily="34" charset="0"/>
              <a:buChar char="−"/>
            </a:pPr>
            <a:r>
              <a:rPr lang="fr-FR" sz="1600" b="0" u="sng" dirty="0">
                <a:solidFill>
                  <a:schemeClr val="tx1"/>
                </a:solidFill>
                <a:latin typeface="Arial" charset="0"/>
                <a:cs typeface="Arial" charset="0"/>
              </a:rPr>
              <a:t>Principales voies de transport</a:t>
            </a:r>
            <a:r>
              <a:rPr lang="fr-FR" sz="1600" b="0" i="0" dirty="0">
                <a:solidFill>
                  <a:schemeClr val="tx1"/>
                </a:solidFill>
                <a:latin typeface="Arial" charset="0"/>
                <a:cs typeface="Arial" charset="0"/>
              </a:rPr>
              <a:t> :</a:t>
            </a:r>
          </a:p>
          <a:p>
            <a:pPr marL="446088" lvl="1" indent="-266700">
              <a:lnSpc>
                <a:spcPct val="100000"/>
              </a:lnSpc>
              <a:spcBef>
                <a:spcPts val="300"/>
              </a:spcBef>
              <a:buNone/>
              <a:tabLst>
                <a:tab pos="446088" algn="l"/>
              </a:tabLst>
            </a:pPr>
            <a:r>
              <a:rPr lang="fr-FR" sz="1500" b="0" i="0" dirty="0">
                <a:solidFill>
                  <a:schemeClr val="tx1"/>
                </a:solidFill>
                <a:latin typeface="Arial" charset="0"/>
                <a:cs typeface="Arial" charset="0"/>
                <a:sym typeface="Wingdings"/>
              </a:rPr>
              <a:t>	</a:t>
            </a:r>
            <a:r>
              <a:rPr lang="fr-FR" sz="1500" b="0" i="0" dirty="0">
                <a:solidFill>
                  <a:schemeClr val="tx1"/>
                </a:solidFill>
                <a:latin typeface="Arial" charset="0"/>
                <a:cs typeface="Arial" charset="0"/>
              </a:rPr>
              <a:t>Diffusion directe à travers les cellules : pour les molécules liposolubles (ex. O</a:t>
            </a:r>
            <a:r>
              <a:rPr lang="fr-FR" sz="1500" b="0" i="0" baseline="-10000" dirty="0">
                <a:solidFill>
                  <a:schemeClr val="tx1"/>
                </a:solidFill>
                <a:latin typeface="Arial" charset="0"/>
                <a:cs typeface="Arial" charset="0"/>
              </a:rPr>
              <a:t>2</a:t>
            </a:r>
            <a:r>
              <a:rPr lang="fr-FR" sz="1500" b="0" i="0" dirty="0">
                <a:solidFill>
                  <a:schemeClr val="tx1"/>
                </a:solidFill>
                <a:latin typeface="Arial" charset="0"/>
                <a:cs typeface="Arial" charset="0"/>
              </a:rPr>
              <a:t>, CO</a:t>
            </a:r>
            <a:r>
              <a:rPr lang="fr-FR" sz="1500" b="0" i="0" baseline="-10000" dirty="0">
                <a:solidFill>
                  <a:schemeClr val="tx1"/>
                </a:solidFill>
                <a:latin typeface="Arial" charset="0"/>
                <a:cs typeface="Arial" charset="0"/>
              </a:rPr>
              <a:t>2</a:t>
            </a:r>
            <a:r>
              <a:rPr lang="fr-FR" sz="1500" b="0" i="0" dirty="0">
                <a:solidFill>
                  <a:schemeClr val="tx1"/>
                </a:solidFill>
                <a:latin typeface="Arial" charset="0"/>
                <a:cs typeface="Arial" charset="0"/>
              </a:rPr>
              <a:t>)</a:t>
            </a:r>
          </a:p>
          <a:p>
            <a:pPr marL="446088" lvl="1" indent="-266700">
              <a:lnSpc>
                <a:spcPct val="100000"/>
              </a:lnSpc>
              <a:spcBef>
                <a:spcPts val="300"/>
              </a:spcBef>
              <a:buNone/>
              <a:tabLst>
                <a:tab pos="446088" algn="l"/>
              </a:tabLst>
            </a:pPr>
            <a:r>
              <a:rPr lang="fr-FR" sz="1500" b="0" i="0" dirty="0">
                <a:solidFill>
                  <a:schemeClr val="tx1"/>
                </a:solidFill>
                <a:latin typeface="Arial" charset="0"/>
                <a:cs typeface="Arial" charset="0"/>
                <a:sym typeface="Wingdings"/>
              </a:rPr>
              <a:t>	</a:t>
            </a:r>
            <a:r>
              <a:rPr lang="fr-FR" sz="1500" b="0" i="0" dirty="0">
                <a:solidFill>
                  <a:schemeClr val="tx1"/>
                </a:solidFill>
                <a:latin typeface="Arial" charset="0"/>
                <a:cs typeface="Arial" charset="0"/>
              </a:rPr>
              <a:t>Diffusion par les fentes intercellulaires : pour les petits solutés hydrosolubles et l’eau</a:t>
            </a:r>
          </a:p>
          <a:p>
            <a:pPr marL="446088" lvl="1" indent="-266700">
              <a:lnSpc>
                <a:spcPct val="100000"/>
              </a:lnSpc>
              <a:spcBef>
                <a:spcPts val="300"/>
              </a:spcBef>
              <a:buNone/>
              <a:tabLst>
                <a:tab pos="446088" algn="l"/>
              </a:tabLst>
            </a:pPr>
            <a:r>
              <a:rPr lang="fr-FR" sz="1500" b="0" i="0" dirty="0">
                <a:solidFill>
                  <a:schemeClr val="tx1"/>
                </a:solidFill>
                <a:latin typeface="Arial" charset="0"/>
                <a:cs typeface="Arial" charset="0"/>
                <a:sym typeface="Wingdings"/>
              </a:rPr>
              <a:t>	</a:t>
            </a:r>
            <a:r>
              <a:rPr lang="fr-FR" sz="1500" b="0" i="0" dirty="0">
                <a:solidFill>
                  <a:schemeClr val="tx1"/>
                </a:solidFill>
                <a:latin typeface="Arial" charset="0"/>
                <a:cs typeface="Arial" charset="0"/>
              </a:rPr>
              <a:t>Diffusion par des pores (fenestrations) (présentes chez certains capillaires spécialisés)</a:t>
            </a:r>
          </a:p>
          <a:p>
            <a:pPr marL="446088" lvl="1" indent="-266700">
              <a:lnSpc>
                <a:spcPct val="100000"/>
              </a:lnSpc>
              <a:spcBef>
                <a:spcPts val="300"/>
              </a:spcBef>
              <a:buNone/>
              <a:tabLst>
                <a:tab pos="446088" algn="l"/>
              </a:tabLst>
            </a:pPr>
            <a:r>
              <a:rPr lang="fr-FR" sz="1500" b="0" i="0" dirty="0">
                <a:solidFill>
                  <a:schemeClr val="tx1"/>
                </a:solidFill>
                <a:latin typeface="Arial" charset="0"/>
                <a:cs typeface="Arial" charset="0"/>
                <a:sym typeface="Wingdings"/>
              </a:rPr>
              <a:t>	</a:t>
            </a:r>
            <a:r>
              <a:rPr lang="fr-FR" sz="1500" b="0" i="0" dirty="0">
                <a:solidFill>
                  <a:schemeClr val="tx1"/>
                </a:solidFill>
                <a:latin typeface="Arial" charset="0"/>
              </a:rPr>
              <a:t>Translocation de vésicules pour les grosses molécules (ex. protéines)</a:t>
            </a:r>
            <a:endParaRPr lang="fr-FR" sz="1500" b="0" i="0" dirty="0">
              <a:solidFill>
                <a:schemeClr val="tx1"/>
              </a:solidFill>
              <a:latin typeface="Arial" charset="0"/>
              <a:cs typeface="Arial" charset="0"/>
            </a:endParaRPr>
          </a:p>
        </p:txBody>
      </p:sp>
      <p:sp>
        <p:nvSpPr>
          <p:cNvPr id="14339" name="Text Box 6"/>
          <p:cNvSpPr txBox="1">
            <a:spLocks noChangeArrowheads="1"/>
          </p:cNvSpPr>
          <p:nvPr/>
        </p:nvSpPr>
        <p:spPr bwMode="auto">
          <a:xfrm>
            <a:off x="152400" y="212669"/>
            <a:ext cx="8610600" cy="7017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9013" indent="-989013">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90000"/>
              </a:lnSpc>
              <a:spcBef>
                <a:spcPts val="0"/>
              </a:spcBef>
              <a:buFontTx/>
              <a:buNone/>
            </a:pPr>
            <a:r>
              <a:rPr lang="fr-FR" sz="2200" i="0" dirty="0">
                <a:solidFill>
                  <a:srgbClr val="0000FF"/>
                </a:solidFill>
                <a:latin typeface="Arial" charset="0"/>
                <a:cs typeface="Arial" charset="0"/>
              </a:rPr>
              <a:t>6.3.12	</a:t>
            </a:r>
            <a:r>
              <a:rPr lang="fr-FR" sz="2200" i="0" dirty="0">
                <a:solidFill>
                  <a:srgbClr val="0000FF"/>
                </a:solidFill>
                <a:latin typeface="Arial" charset="0"/>
              </a:rPr>
              <a:t>Expliquer les facteurs qui influencent les échanges à travers la paroi des capillaires</a:t>
            </a:r>
          </a:p>
        </p:txBody>
      </p:sp>
      <p:sp>
        <p:nvSpPr>
          <p:cNvPr id="5" name="Rectangle 4"/>
          <p:cNvSpPr/>
          <p:nvPr/>
        </p:nvSpPr>
        <p:spPr>
          <a:xfrm>
            <a:off x="228598" y="914400"/>
            <a:ext cx="5105402" cy="685800"/>
          </a:xfrm>
          <a:prstGeom prst="rect">
            <a:avLst/>
          </a:prstGeom>
        </p:spPr>
        <p:txBody>
          <a:bodyPr wrap="square" lIns="36000" tIns="36000" rIns="36000" bIns="36000">
            <a:noAutofit/>
          </a:bodyPr>
          <a:lstStyle/>
          <a:p>
            <a:pPr marL="989013" indent="-989013">
              <a:lnSpc>
                <a:spcPct val="90000"/>
              </a:lnSpc>
              <a:spcBef>
                <a:spcPts val="0"/>
              </a:spcBef>
              <a:buNone/>
            </a:pPr>
            <a:r>
              <a:rPr lang="fr-FR" sz="2000" b="0" i="0" dirty="0">
                <a:solidFill>
                  <a:srgbClr val="0000FF"/>
                </a:solidFill>
                <a:latin typeface="Arial" charset="0"/>
              </a:rPr>
              <a:t>6.3.12.1 	</a:t>
            </a:r>
            <a:r>
              <a:rPr lang="fr-CA" sz="2000" b="0" i="0" dirty="0">
                <a:solidFill>
                  <a:srgbClr val="0000FF"/>
                </a:solidFill>
                <a:latin typeface="Arial" charset="0"/>
              </a:rPr>
              <a:t>Décrire les processus de transport à travers la paroi des capillaires</a:t>
            </a:r>
            <a:endParaRPr lang="fr-CA" sz="2000" dirty="0"/>
          </a:p>
        </p:txBody>
      </p:sp>
      <p:sp>
        <p:nvSpPr>
          <p:cNvPr id="7" name="Text Box 5">
            <a:extLst>
              <a:ext uri="{FF2B5EF4-FFF2-40B4-BE49-F238E27FC236}">
                <a16:creationId xmlns:a16="http://schemas.microsoft.com/office/drawing/2014/main" id="{06EA1A64-B586-4448-AC48-D422441A41D2}"/>
              </a:ext>
            </a:extLst>
          </p:cNvPr>
          <p:cNvSpPr txBox="1">
            <a:spLocks noChangeArrowheads="1"/>
          </p:cNvSpPr>
          <p:nvPr/>
        </p:nvSpPr>
        <p:spPr bwMode="auto">
          <a:xfrm>
            <a:off x="4392346" y="5867400"/>
            <a:ext cx="979755" cy="307777"/>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0"/>
              </a:spcBef>
              <a:buFontTx/>
              <a:buNone/>
            </a:pPr>
            <a:r>
              <a:rPr lang="en-US" sz="1400" b="0" i="0" dirty="0">
                <a:solidFill>
                  <a:srgbClr val="0000CC"/>
                </a:solidFill>
                <a:latin typeface="Arial" charset="0"/>
              </a:rPr>
              <a:t>Fig. 19.19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w2.erpi.com/cw/marieb/userfiles/19_Fig_19_17_p_830.jpg"/>
          <p:cNvPicPr>
            <a:picLocks noChangeAspect="1" noChangeArrowheads="1"/>
          </p:cNvPicPr>
          <p:nvPr/>
        </p:nvPicPr>
        <p:blipFill rotWithShape="1">
          <a:blip r:embed="rId2" cstate="print"/>
          <a:srcRect b="11723"/>
          <a:stretch/>
        </p:blipFill>
        <p:spPr bwMode="auto">
          <a:xfrm>
            <a:off x="838200" y="1451510"/>
            <a:ext cx="7941365" cy="4507737"/>
          </a:xfrm>
          <a:prstGeom prst="rect">
            <a:avLst/>
          </a:prstGeom>
          <a:noFill/>
        </p:spPr>
      </p:pic>
      <p:sp>
        <p:nvSpPr>
          <p:cNvPr id="4" name="Rectangle 3"/>
          <p:cNvSpPr/>
          <p:nvPr/>
        </p:nvSpPr>
        <p:spPr>
          <a:xfrm>
            <a:off x="228598" y="253425"/>
            <a:ext cx="8686802" cy="685800"/>
          </a:xfrm>
          <a:prstGeom prst="rect">
            <a:avLst/>
          </a:prstGeom>
        </p:spPr>
        <p:txBody>
          <a:bodyPr wrap="square" lIns="36000" tIns="36000" rIns="36000" bIns="36000">
            <a:noAutofit/>
          </a:bodyPr>
          <a:lstStyle/>
          <a:p>
            <a:pPr marL="1077913" indent="-1077913">
              <a:lnSpc>
                <a:spcPct val="90000"/>
              </a:lnSpc>
              <a:spcBef>
                <a:spcPts val="0"/>
              </a:spcBef>
              <a:buNone/>
            </a:pPr>
            <a:r>
              <a:rPr lang="fr-FR" sz="2000" b="0" i="0" dirty="0">
                <a:solidFill>
                  <a:srgbClr val="0000FF"/>
                </a:solidFill>
                <a:latin typeface="Arial" charset="0"/>
              </a:rPr>
              <a:t>6.3.12.2 	</a:t>
            </a:r>
            <a:r>
              <a:rPr lang="fr-CA" sz="2000" b="0" i="0" dirty="0">
                <a:solidFill>
                  <a:srgbClr val="0000FF"/>
                </a:solidFill>
                <a:latin typeface="Arial" charset="0"/>
              </a:rPr>
              <a:t>Décrire les forces qui agissent sur le mouvement de l’eau à travers la paroi des capillaires.</a:t>
            </a:r>
            <a:endParaRPr lang="fr-CA" sz="2000" dirty="0"/>
          </a:p>
        </p:txBody>
      </p:sp>
      <p:sp>
        <p:nvSpPr>
          <p:cNvPr id="15362" name="Text Box 4"/>
          <p:cNvSpPr txBox="1">
            <a:spLocks noChangeArrowheads="1"/>
          </p:cNvSpPr>
          <p:nvPr/>
        </p:nvSpPr>
        <p:spPr bwMode="auto">
          <a:xfrm>
            <a:off x="1254815" y="863025"/>
            <a:ext cx="7600950" cy="584775"/>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i="1">
                <a:solidFill>
                  <a:srgbClr val="333399"/>
                </a:solidFill>
                <a:latin typeface="Times New Roman" pitchFamily="18" charset="0"/>
              </a:defRPr>
            </a:lvl1pPr>
            <a:lvl2pPr marL="179388">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buFontTx/>
              <a:buNone/>
            </a:pPr>
            <a:r>
              <a:rPr lang="fr-FR" sz="1600" b="0" i="0" dirty="0">
                <a:solidFill>
                  <a:schemeClr val="tx1"/>
                </a:solidFill>
                <a:latin typeface="Arial" charset="0"/>
              </a:rPr>
              <a:t>Les échanges liquidiens à travers la paroi des capillaires sont déterminés par les pressions </a:t>
            </a:r>
            <a:r>
              <a:rPr lang="fr-FR" sz="1600" b="0" dirty="0">
                <a:solidFill>
                  <a:schemeClr val="tx1"/>
                </a:solidFill>
                <a:latin typeface="Arial" charset="0"/>
              </a:rPr>
              <a:t>hydrostatiques</a:t>
            </a:r>
            <a:r>
              <a:rPr lang="fr-FR" sz="1600" b="0" i="0" dirty="0">
                <a:solidFill>
                  <a:schemeClr val="tx1"/>
                </a:solidFill>
                <a:latin typeface="Arial" charset="0"/>
              </a:rPr>
              <a:t> et </a:t>
            </a:r>
            <a:r>
              <a:rPr lang="fr-FR" sz="1600" b="0" dirty="0" err="1">
                <a:solidFill>
                  <a:schemeClr val="tx1"/>
                </a:solidFill>
                <a:latin typeface="Arial" charset="0"/>
              </a:rPr>
              <a:t>colloïdo</a:t>
            </a:r>
            <a:r>
              <a:rPr lang="fr-FR" sz="1600" b="0" dirty="0">
                <a:solidFill>
                  <a:schemeClr val="tx1"/>
                </a:solidFill>
                <a:latin typeface="Arial" charset="0"/>
              </a:rPr>
              <a:t>-osmotiques</a:t>
            </a:r>
            <a:r>
              <a:rPr lang="fr-FR" sz="1600" b="0" i="0" dirty="0">
                <a:solidFill>
                  <a:schemeClr val="tx1"/>
                </a:solidFill>
                <a:latin typeface="Arial" charset="0"/>
              </a:rPr>
              <a:t> de part et d’autre de la paroi.</a:t>
            </a:r>
          </a:p>
        </p:txBody>
      </p:sp>
      <p:sp>
        <p:nvSpPr>
          <p:cNvPr id="5" name="Text Box 5">
            <a:extLst>
              <a:ext uri="{FF2B5EF4-FFF2-40B4-BE49-F238E27FC236}">
                <a16:creationId xmlns:a16="http://schemas.microsoft.com/office/drawing/2014/main" id="{0E2C8EB6-2585-4D9F-B411-7F549A2929DC}"/>
              </a:ext>
            </a:extLst>
          </p:cNvPr>
          <p:cNvSpPr txBox="1">
            <a:spLocks noChangeArrowheads="1"/>
          </p:cNvSpPr>
          <p:nvPr/>
        </p:nvSpPr>
        <p:spPr bwMode="auto">
          <a:xfrm>
            <a:off x="7859768" y="5959247"/>
            <a:ext cx="1039067" cy="307777"/>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a:solidFill>
                  <a:srgbClr val="333399"/>
                </a:solidFill>
                <a:latin typeface="Times New Roman" pitchFamily="18" charset="0"/>
              </a:defRPr>
            </a:lvl1pPr>
            <a:lvl2pPr marL="742950" indent="-285750">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a:lnSpc>
                <a:spcPct val="100000"/>
              </a:lnSpc>
              <a:spcBef>
                <a:spcPct val="0"/>
              </a:spcBef>
              <a:buFontTx/>
              <a:buNone/>
            </a:pPr>
            <a:r>
              <a:rPr lang="en-US" sz="1400" b="0" i="0" dirty="0">
                <a:solidFill>
                  <a:srgbClr val="0000CC"/>
                </a:solidFill>
                <a:latin typeface="Arial" charset="0"/>
              </a:rPr>
              <a:t>Zoom 19.3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304800" y="304800"/>
            <a:ext cx="8839200" cy="537685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rIns="54000">
            <a:spAutoFit/>
          </a:bodyPr>
          <a:lstStyle>
            <a:lvl1pPr marL="179388" indent="-179388">
              <a:defRPr b="1" i="1">
                <a:solidFill>
                  <a:srgbClr val="333399"/>
                </a:solidFill>
                <a:latin typeface="Times New Roman" pitchFamily="18" charset="0"/>
              </a:defRPr>
            </a:lvl1pPr>
            <a:lvl2pPr marL="358775">
              <a:defRPr b="1" i="1">
                <a:solidFill>
                  <a:srgbClr val="333399"/>
                </a:solidFill>
                <a:latin typeface="Times New Roman" pitchFamily="18" charset="0"/>
              </a:defRPr>
            </a:lvl2pPr>
            <a:lvl3pPr marL="1143000" indent="-228600">
              <a:defRPr b="1" i="1">
                <a:solidFill>
                  <a:srgbClr val="333399"/>
                </a:solidFill>
                <a:latin typeface="Times New Roman" pitchFamily="18" charset="0"/>
              </a:defRPr>
            </a:lvl3pPr>
            <a:lvl4pPr marL="1600200" indent="-228600">
              <a:defRPr b="1" i="1">
                <a:solidFill>
                  <a:srgbClr val="333399"/>
                </a:solidFill>
                <a:latin typeface="Times New Roman" pitchFamily="18" charset="0"/>
              </a:defRPr>
            </a:lvl4pPr>
            <a:lvl5pPr marL="2057400" indent="-228600">
              <a:defRPr b="1" i="1">
                <a:solidFill>
                  <a:srgbClr val="333399"/>
                </a:solidFill>
                <a:latin typeface="Times New Roman" pitchFamily="18" charset="0"/>
              </a:defRPr>
            </a:lvl5pPr>
            <a:lvl6pPr marL="2514600" indent="-228600" eaLnBrk="0" fontAlgn="base" hangingPunct="0">
              <a:lnSpc>
                <a:spcPct val="80000"/>
              </a:lnSpc>
              <a:spcBef>
                <a:spcPct val="20000"/>
              </a:spcBef>
              <a:spcAft>
                <a:spcPct val="0"/>
              </a:spcAft>
              <a:buChar char="•"/>
              <a:defRPr b="1" i="1">
                <a:solidFill>
                  <a:srgbClr val="333399"/>
                </a:solidFill>
                <a:latin typeface="Times New Roman" pitchFamily="18" charset="0"/>
              </a:defRPr>
            </a:lvl6pPr>
            <a:lvl7pPr marL="2971800" indent="-228600" eaLnBrk="0" fontAlgn="base" hangingPunct="0">
              <a:lnSpc>
                <a:spcPct val="80000"/>
              </a:lnSpc>
              <a:spcBef>
                <a:spcPct val="20000"/>
              </a:spcBef>
              <a:spcAft>
                <a:spcPct val="0"/>
              </a:spcAft>
              <a:buChar char="•"/>
              <a:defRPr b="1" i="1">
                <a:solidFill>
                  <a:srgbClr val="333399"/>
                </a:solidFill>
                <a:latin typeface="Times New Roman" pitchFamily="18" charset="0"/>
              </a:defRPr>
            </a:lvl7pPr>
            <a:lvl8pPr marL="3429000" indent="-228600" eaLnBrk="0" fontAlgn="base" hangingPunct="0">
              <a:lnSpc>
                <a:spcPct val="80000"/>
              </a:lnSpc>
              <a:spcBef>
                <a:spcPct val="20000"/>
              </a:spcBef>
              <a:spcAft>
                <a:spcPct val="0"/>
              </a:spcAft>
              <a:buChar char="•"/>
              <a:defRPr b="1" i="1">
                <a:solidFill>
                  <a:srgbClr val="333399"/>
                </a:solidFill>
                <a:latin typeface="Times New Roman" pitchFamily="18" charset="0"/>
              </a:defRPr>
            </a:lvl8pPr>
            <a:lvl9pPr marL="3886200" indent="-228600" eaLnBrk="0" fontAlgn="base" hangingPunct="0">
              <a:lnSpc>
                <a:spcPct val="80000"/>
              </a:lnSpc>
              <a:spcBef>
                <a:spcPct val="20000"/>
              </a:spcBef>
              <a:spcAft>
                <a:spcPct val="0"/>
              </a:spcAft>
              <a:buChar char="•"/>
              <a:defRPr b="1" i="1">
                <a:solidFill>
                  <a:srgbClr val="333399"/>
                </a:solidFill>
                <a:latin typeface="Times New Roman" pitchFamily="18" charset="0"/>
              </a:defRPr>
            </a:lvl9pPr>
          </a:lstStyle>
          <a:p>
            <a:pPr marL="0" indent="0">
              <a:lnSpc>
                <a:spcPct val="100000"/>
              </a:lnSpc>
              <a:spcBef>
                <a:spcPct val="50000"/>
              </a:spcBef>
              <a:buFontTx/>
              <a:buNone/>
            </a:pPr>
            <a:r>
              <a:rPr lang="fr-FR" sz="1600" b="0" i="0" dirty="0">
                <a:solidFill>
                  <a:schemeClr val="tx1"/>
                </a:solidFill>
                <a:latin typeface="Arial" charset="0"/>
              </a:rPr>
              <a:t>Le mouvement net de l’eau dépend de la </a:t>
            </a:r>
            <a:r>
              <a:rPr lang="fr-FR" sz="1600" i="0" dirty="0">
                <a:solidFill>
                  <a:schemeClr val="tx1"/>
                </a:solidFill>
                <a:latin typeface="Arial" charset="0"/>
              </a:rPr>
              <a:t>différence</a:t>
            </a:r>
            <a:r>
              <a:rPr lang="fr-FR" sz="1600" b="0" i="0" dirty="0">
                <a:solidFill>
                  <a:schemeClr val="tx1"/>
                </a:solidFill>
                <a:latin typeface="Arial" charset="0"/>
              </a:rPr>
              <a:t>  entre la pression </a:t>
            </a:r>
            <a:r>
              <a:rPr lang="fr-FR" sz="1600" i="0" dirty="0">
                <a:solidFill>
                  <a:schemeClr val="tx1"/>
                </a:solidFill>
                <a:latin typeface="Arial" charset="0"/>
              </a:rPr>
              <a:t>hydrostatique </a:t>
            </a:r>
            <a:r>
              <a:rPr lang="fr-FR" sz="1600" b="0" i="0" dirty="0">
                <a:solidFill>
                  <a:schemeClr val="tx1"/>
                </a:solidFill>
                <a:latin typeface="Arial" charset="0"/>
              </a:rPr>
              <a:t>et la pression </a:t>
            </a:r>
            <a:r>
              <a:rPr lang="fr-FR" sz="1600" i="0" dirty="0" err="1">
                <a:solidFill>
                  <a:schemeClr val="tx1"/>
                </a:solidFill>
                <a:latin typeface="Arial" charset="0"/>
              </a:rPr>
              <a:t>colloïdo</a:t>
            </a:r>
            <a:r>
              <a:rPr lang="fr-FR" sz="1600" i="0" dirty="0">
                <a:solidFill>
                  <a:schemeClr val="tx1"/>
                </a:solidFill>
                <a:latin typeface="Arial" charset="0"/>
              </a:rPr>
              <a:t>-osmotique</a:t>
            </a:r>
            <a:endParaRPr lang="fr-FR" sz="1600" b="0" i="0" dirty="0">
              <a:solidFill>
                <a:schemeClr val="tx1"/>
              </a:solidFill>
              <a:latin typeface="Arial" charset="0"/>
            </a:endParaRPr>
          </a:p>
          <a:p>
            <a:pPr>
              <a:lnSpc>
                <a:spcPct val="100000"/>
              </a:lnSpc>
              <a:spcBef>
                <a:spcPts val="600"/>
              </a:spcBef>
            </a:pPr>
            <a:r>
              <a:rPr lang="fr-FR" sz="1600" i="0" dirty="0">
                <a:solidFill>
                  <a:schemeClr val="tx1"/>
                </a:solidFill>
                <a:latin typeface="Arial" charset="0"/>
              </a:rPr>
              <a:t>Pression hydrostatique</a:t>
            </a:r>
            <a:r>
              <a:rPr lang="fr-FR" sz="1600" b="0" i="0" dirty="0">
                <a:solidFill>
                  <a:schemeClr val="tx1"/>
                </a:solidFill>
                <a:latin typeface="Arial" charset="0"/>
              </a:rPr>
              <a:t> </a:t>
            </a:r>
            <a:r>
              <a:rPr lang="fr-FR" sz="1600" i="0" dirty="0">
                <a:solidFill>
                  <a:schemeClr val="tx1"/>
                </a:solidFill>
                <a:latin typeface="Arial" charset="0"/>
              </a:rPr>
              <a:t>:</a:t>
            </a:r>
            <a:r>
              <a:rPr lang="fr-FR" sz="1600" b="0" i="0" dirty="0">
                <a:solidFill>
                  <a:schemeClr val="tx1"/>
                </a:solidFill>
                <a:latin typeface="Arial" charset="0"/>
              </a:rPr>
              <a:t> pression exercée par un liquide contre la paroi.</a:t>
            </a:r>
          </a:p>
          <a:p>
            <a:pPr lvl="1">
              <a:lnSpc>
                <a:spcPct val="100000"/>
              </a:lnSpc>
              <a:buFontTx/>
              <a:buNone/>
            </a:pPr>
            <a:r>
              <a:rPr lang="fr-FR" sz="1500" b="0" dirty="0">
                <a:solidFill>
                  <a:schemeClr val="tx1"/>
                </a:solidFill>
                <a:latin typeface="Arial" charset="0"/>
              </a:rPr>
              <a:t>Pression hydrostatique capillaire</a:t>
            </a:r>
            <a:r>
              <a:rPr lang="fr-FR" sz="1500" b="0" i="0" dirty="0">
                <a:solidFill>
                  <a:schemeClr val="tx1"/>
                </a:solidFill>
                <a:latin typeface="Arial" charset="0"/>
              </a:rPr>
              <a:t> (</a:t>
            </a:r>
            <a:r>
              <a:rPr lang="fr-FR" sz="1500" b="0" i="0" dirty="0" err="1">
                <a:solidFill>
                  <a:schemeClr val="tx1"/>
                </a:solidFill>
                <a:latin typeface="Arial" charset="0"/>
              </a:rPr>
              <a:t>PH</a:t>
            </a:r>
            <a:r>
              <a:rPr lang="fr-FR" sz="1500" b="0" i="0" baseline="-10000" dirty="0" err="1">
                <a:solidFill>
                  <a:schemeClr val="tx1"/>
                </a:solidFill>
                <a:latin typeface="Arial" charset="0"/>
              </a:rPr>
              <a:t>c</a:t>
            </a:r>
            <a:r>
              <a:rPr lang="fr-FR" sz="1500" b="0" i="0" dirty="0">
                <a:solidFill>
                  <a:schemeClr val="tx1"/>
                </a:solidFill>
                <a:latin typeface="Arial" charset="0"/>
              </a:rPr>
              <a:t>) = pression sanguine dans le capillaire ; pousse le liquide à l’extérieur </a:t>
            </a:r>
            <a:r>
              <a:rPr lang="fr-FR" sz="1500" i="0" dirty="0">
                <a:solidFill>
                  <a:schemeClr val="tx1"/>
                </a:solidFill>
                <a:latin typeface="Arial" charset="0"/>
              </a:rPr>
              <a:t>à l’extérieur </a:t>
            </a:r>
            <a:r>
              <a:rPr lang="fr-FR" sz="1500" b="0" i="0" dirty="0">
                <a:solidFill>
                  <a:schemeClr val="tx1"/>
                </a:solidFill>
                <a:latin typeface="Arial" charset="0"/>
              </a:rPr>
              <a:t>du capillaire</a:t>
            </a:r>
          </a:p>
          <a:p>
            <a:pPr lvl="1">
              <a:lnSpc>
                <a:spcPct val="100000"/>
              </a:lnSpc>
              <a:buFontTx/>
              <a:buNone/>
            </a:pPr>
            <a:r>
              <a:rPr lang="fr-FR" sz="1500" b="0" dirty="0">
                <a:solidFill>
                  <a:schemeClr val="tx1"/>
                </a:solidFill>
                <a:latin typeface="Arial" charset="0"/>
              </a:rPr>
              <a:t>Pression hydrostatique du liquide interstitiel</a:t>
            </a:r>
            <a:r>
              <a:rPr lang="fr-FR" sz="1500" b="0" i="0" dirty="0">
                <a:solidFill>
                  <a:schemeClr val="tx1"/>
                </a:solidFill>
                <a:latin typeface="Arial" charset="0"/>
              </a:rPr>
              <a:t> (</a:t>
            </a:r>
            <a:r>
              <a:rPr lang="fr-FR" sz="1500" b="0" i="0" dirty="0" err="1">
                <a:solidFill>
                  <a:schemeClr val="tx1"/>
                </a:solidFill>
                <a:latin typeface="Arial" charset="0"/>
              </a:rPr>
              <a:t>PH</a:t>
            </a:r>
            <a:r>
              <a:rPr lang="fr-FR" sz="1500" b="0" i="0" baseline="-10000" dirty="0" err="1">
                <a:solidFill>
                  <a:schemeClr val="tx1"/>
                </a:solidFill>
                <a:latin typeface="Arial" charset="0"/>
              </a:rPr>
              <a:t>li</a:t>
            </a:r>
            <a:r>
              <a:rPr lang="fr-FR" sz="1500" b="0" i="0" dirty="0">
                <a:solidFill>
                  <a:schemeClr val="tx1"/>
                </a:solidFill>
                <a:latin typeface="Arial" charset="0"/>
              </a:rPr>
              <a:t>)</a:t>
            </a:r>
            <a:r>
              <a:rPr lang="fr-FR" sz="1500" dirty="0">
                <a:solidFill>
                  <a:schemeClr val="tx1"/>
                </a:solidFill>
                <a:latin typeface="Arial" charset="0"/>
              </a:rPr>
              <a:t> </a:t>
            </a:r>
            <a:r>
              <a:rPr lang="fr-FR" sz="1500" b="0" i="0" dirty="0">
                <a:solidFill>
                  <a:schemeClr val="tx1"/>
                </a:solidFill>
                <a:latin typeface="Arial" charset="0"/>
              </a:rPr>
              <a:t>=</a:t>
            </a:r>
            <a:r>
              <a:rPr lang="fr-FR" sz="1500" dirty="0">
                <a:solidFill>
                  <a:schemeClr val="tx1"/>
                </a:solidFill>
                <a:latin typeface="Arial" charset="0"/>
              </a:rPr>
              <a:t> </a:t>
            </a:r>
            <a:r>
              <a:rPr lang="fr-FR" sz="1500" b="0" i="0" dirty="0">
                <a:solidFill>
                  <a:schemeClr val="tx1"/>
                </a:solidFill>
                <a:latin typeface="Arial" charset="0"/>
              </a:rPr>
              <a:t>pression qui agit de l’extérieur </a:t>
            </a:r>
            <a:r>
              <a:rPr lang="fr-FR" sz="1500" b="0" i="0" dirty="0">
                <a:solidFill>
                  <a:schemeClr val="tx1"/>
                </a:solidFill>
                <a:latin typeface="Arial" charset="0"/>
                <a:cs typeface="Arial" charset="0"/>
              </a:rPr>
              <a:t>≈</a:t>
            </a:r>
            <a:r>
              <a:rPr lang="fr-FR" sz="1500" b="0" i="0" dirty="0">
                <a:solidFill>
                  <a:schemeClr val="tx1"/>
                </a:solidFill>
                <a:latin typeface="Arial" charset="0"/>
              </a:rPr>
              <a:t> 0</a:t>
            </a:r>
          </a:p>
          <a:p>
            <a:pPr lvl="1">
              <a:lnSpc>
                <a:spcPct val="100000"/>
              </a:lnSpc>
              <a:buFontTx/>
              <a:buNone/>
            </a:pPr>
            <a:r>
              <a:rPr lang="fr-FR" sz="1500" b="0" dirty="0">
                <a:solidFill>
                  <a:schemeClr val="tx1"/>
                </a:solidFill>
                <a:latin typeface="Arial" charset="0"/>
              </a:rPr>
              <a:t>Pression hydrostatique nette</a:t>
            </a:r>
            <a:r>
              <a:rPr lang="fr-FR" sz="1500" b="0" i="0" dirty="0">
                <a:solidFill>
                  <a:schemeClr val="tx1"/>
                </a:solidFill>
                <a:latin typeface="Arial" charset="0"/>
              </a:rPr>
              <a:t> = </a:t>
            </a:r>
            <a:r>
              <a:rPr lang="fr-FR" sz="1500" b="0" i="0" dirty="0" err="1">
                <a:solidFill>
                  <a:schemeClr val="tx1"/>
                </a:solidFill>
                <a:latin typeface="Arial" charset="0"/>
              </a:rPr>
              <a:t>PH</a:t>
            </a:r>
            <a:r>
              <a:rPr lang="fr-FR" sz="1500" b="0" i="0" baseline="-10000" dirty="0" err="1">
                <a:solidFill>
                  <a:schemeClr val="tx1"/>
                </a:solidFill>
                <a:latin typeface="Arial" charset="0"/>
              </a:rPr>
              <a:t>c</a:t>
            </a:r>
            <a:r>
              <a:rPr lang="fr-FR" sz="1500" b="0" i="0" dirty="0">
                <a:solidFill>
                  <a:schemeClr val="tx1"/>
                </a:solidFill>
                <a:latin typeface="Arial" charset="0"/>
              </a:rPr>
              <a:t> </a:t>
            </a:r>
            <a:r>
              <a:rPr lang="fr-FR" sz="1500" b="0" i="0" dirty="0">
                <a:solidFill>
                  <a:schemeClr val="tx1"/>
                </a:solidFill>
                <a:latin typeface="Arial"/>
                <a:cs typeface="Arial"/>
              </a:rPr>
              <a:t>−</a:t>
            </a:r>
            <a:r>
              <a:rPr lang="fr-FR" sz="1500" b="0" i="0" dirty="0">
                <a:solidFill>
                  <a:schemeClr val="tx1"/>
                </a:solidFill>
                <a:latin typeface="Arial" charset="0"/>
              </a:rPr>
              <a:t> </a:t>
            </a:r>
            <a:r>
              <a:rPr lang="fr-FR" sz="1500" b="0" i="0" dirty="0" err="1">
                <a:solidFill>
                  <a:schemeClr val="tx1"/>
                </a:solidFill>
                <a:latin typeface="Arial" charset="0"/>
              </a:rPr>
              <a:t>PH</a:t>
            </a:r>
            <a:r>
              <a:rPr lang="fr-FR" sz="1500" b="0" i="0" baseline="-10000" dirty="0" err="1">
                <a:solidFill>
                  <a:schemeClr val="tx1"/>
                </a:solidFill>
                <a:latin typeface="Arial" charset="0"/>
              </a:rPr>
              <a:t>li</a:t>
            </a:r>
            <a:r>
              <a:rPr lang="fr-FR" sz="1500" dirty="0">
                <a:solidFill>
                  <a:schemeClr val="tx1"/>
                </a:solidFill>
                <a:latin typeface="Arial" charset="0"/>
              </a:rPr>
              <a:t> </a:t>
            </a:r>
            <a:r>
              <a:rPr lang="fr-FR" sz="1500" b="0" i="0" dirty="0">
                <a:solidFill>
                  <a:schemeClr val="tx1"/>
                </a:solidFill>
                <a:latin typeface="Arial" charset="0"/>
              </a:rPr>
              <a:t> </a:t>
            </a:r>
            <a:r>
              <a:rPr lang="fr-FR" sz="1500" b="0" i="0" dirty="0">
                <a:solidFill>
                  <a:schemeClr val="tx1"/>
                </a:solidFill>
                <a:latin typeface="Arial" charset="0"/>
                <a:cs typeface="Arial" charset="0"/>
              </a:rPr>
              <a:t>≈ </a:t>
            </a:r>
            <a:r>
              <a:rPr lang="fr-FR" sz="1500" b="0" i="0" dirty="0" err="1">
                <a:solidFill>
                  <a:schemeClr val="tx1"/>
                </a:solidFill>
                <a:latin typeface="Arial" charset="0"/>
                <a:cs typeface="Arial" charset="0"/>
              </a:rPr>
              <a:t>PH</a:t>
            </a:r>
            <a:r>
              <a:rPr lang="fr-FR" sz="1500" b="0" i="0" baseline="-10000" dirty="0" err="1">
                <a:solidFill>
                  <a:schemeClr val="tx1"/>
                </a:solidFill>
                <a:latin typeface="Arial" charset="0"/>
                <a:cs typeface="Arial" charset="0"/>
              </a:rPr>
              <a:t>c</a:t>
            </a:r>
            <a:r>
              <a:rPr lang="fr-FR" sz="1500" b="0" i="0" dirty="0">
                <a:solidFill>
                  <a:schemeClr val="tx1"/>
                </a:solidFill>
                <a:latin typeface="Arial" charset="0"/>
                <a:cs typeface="Arial" charset="0"/>
              </a:rPr>
              <a:t> </a:t>
            </a:r>
            <a:r>
              <a:rPr lang="fr-FR" sz="1500" b="0" i="0" dirty="0">
                <a:solidFill>
                  <a:srgbClr val="FF0000"/>
                </a:solidFill>
                <a:latin typeface="Arial" charset="0"/>
                <a:cs typeface="Arial" charset="0"/>
                <a:sym typeface="Symbol" pitchFamily="18" charset="2"/>
              </a:rPr>
              <a:t></a:t>
            </a:r>
            <a:r>
              <a:rPr lang="fr-FR" sz="1500" b="0" i="0" dirty="0">
                <a:solidFill>
                  <a:schemeClr val="tx1"/>
                </a:solidFill>
                <a:latin typeface="Arial" charset="0"/>
                <a:cs typeface="Arial" charset="0"/>
                <a:sym typeface="Symbol" pitchFamily="18" charset="2"/>
              </a:rPr>
              <a:t> </a:t>
            </a:r>
            <a:r>
              <a:rPr lang="fr-FR" sz="1500" i="0" dirty="0">
                <a:solidFill>
                  <a:srgbClr val="FF0000"/>
                </a:solidFill>
                <a:latin typeface="Arial" charset="0"/>
                <a:cs typeface="Arial" charset="0"/>
                <a:sym typeface="Symbol" pitchFamily="18" charset="2"/>
              </a:rPr>
              <a:t>sortie de l’eau</a:t>
            </a:r>
          </a:p>
          <a:p>
            <a:pPr>
              <a:lnSpc>
                <a:spcPct val="100000"/>
              </a:lnSpc>
              <a:spcBef>
                <a:spcPts val="600"/>
              </a:spcBef>
              <a:buFontTx/>
              <a:buNone/>
            </a:pPr>
            <a:r>
              <a:rPr lang="fr-FR" sz="1600" b="0" i="0" dirty="0">
                <a:solidFill>
                  <a:schemeClr val="tx1"/>
                </a:solidFill>
                <a:latin typeface="Arial" charset="0"/>
              </a:rPr>
              <a:t>•	</a:t>
            </a:r>
            <a:r>
              <a:rPr lang="fr-FR" sz="1600" i="0" dirty="0">
                <a:solidFill>
                  <a:schemeClr val="tx1"/>
                </a:solidFill>
                <a:latin typeface="Arial" charset="0"/>
              </a:rPr>
              <a:t>Pression </a:t>
            </a:r>
            <a:r>
              <a:rPr lang="fr-FR" sz="1600" i="0" dirty="0" err="1">
                <a:solidFill>
                  <a:schemeClr val="tx1"/>
                </a:solidFill>
                <a:latin typeface="Arial" charset="0"/>
              </a:rPr>
              <a:t>colloïdo</a:t>
            </a:r>
            <a:r>
              <a:rPr lang="fr-FR" sz="1600" i="0" dirty="0">
                <a:solidFill>
                  <a:schemeClr val="tx1"/>
                </a:solidFill>
                <a:latin typeface="Arial" charset="0"/>
              </a:rPr>
              <a:t>-osmotique : </a:t>
            </a:r>
            <a:r>
              <a:rPr lang="fr-FR" sz="1600" b="0" i="0" dirty="0">
                <a:solidFill>
                  <a:schemeClr val="tx1"/>
                </a:solidFill>
                <a:latin typeface="Arial" charset="0"/>
              </a:rPr>
              <a:t>principalement causée par les protéines (aussi appelée “</a:t>
            </a:r>
            <a:r>
              <a:rPr lang="fr-FR" sz="1600" b="0" dirty="0">
                <a:solidFill>
                  <a:schemeClr val="tx1"/>
                </a:solidFill>
                <a:latin typeface="Arial" charset="0"/>
              </a:rPr>
              <a:t>pression oncotique</a:t>
            </a:r>
            <a:r>
              <a:rPr lang="fr-FR" sz="1600" b="0" i="0" dirty="0">
                <a:solidFill>
                  <a:schemeClr val="tx1"/>
                </a:solidFill>
                <a:latin typeface="Arial" charset="0"/>
              </a:rPr>
              <a:t>”)</a:t>
            </a:r>
          </a:p>
          <a:p>
            <a:pPr lvl="1">
              <a:lnSpc>
                <a:spcPct val="100000"/>
              </a:lnSpc>
              <a:buFontTx/>
              <a:buNone/>
            </a:pPr>
            <a:r>
              <a:rPr lang="fr-FR" sz="1500" b="0" dirty="0">
                <a:solidFill>
                  <a:schemeClr val="tx1"/>
                </a:solidFill>
                <a:latin typeface="Arial" charset="0"/>
              </a:rPr>
              <a:t>Pression </a:t>
            </a:r>
            <a:r>
              <a:rPr lang="fr-FR" sz="1500" b="0" dirty="0" err="1">
                <a:solidFill>
                  <a:schemeClr val="tx1"/>
                </a:solidFill>
                <a:latin typeface="Arial" charset="0"/>
              </a:rPr>
              <a:t>colloïdo</a:t>
            </a:r>
            <a:r>
              <a:rPr lang="fr-FR" sz="1500" b="0" dirty="0">
                <a:solidFill>
                  <a:schemeClr val="tx1"/>
                </a:solidFill>
                <a:latin typeface="Arial" charset="0"/>
              </a:rPr>
              <a:t>-osmotique du plasma </a:t>
            </a:r>
            <a:r>
              <a:rPr lang="fr-FR" sz="1500" b="0" i="0" dirty="0">
                <a:solidFill>
                  <a:schemeClr val="tx1"/>
                </a:solidFill>
                <a:latin typeface="Arial" charset="0"/>
              </a:rPr>
              <a:t>(</a:t>
            </a:r>
            <a:r>
              <a:rPr lang="fr-FR" sz="1500" b="0" i="0" dirty="0" err="1">
                <a:solidFill>
                  <a:schemeClr val="tx1"/>
                </a:solidFill>
                <a:latin typeface="Arial" charset="0"/>
              </a:rPr>
              <a:t>PO</a:t>
            </a:r>
            <a:r>
              <a:rPr lang="fr-FR" sz="1500" b="0" i="0" baseline="-10000" dirty="0" err="1">
                <a:solidFill>
                  <a:schemeClr val="tx1"/>
                </a:solidFill>
                <a:latin typeface="Arial" charset="0"/>
              </a:rPr>
              <a:t>c</a:t>
            </a:r>
            <a:r>
              <a:rPr lang="fr-FR" sz="1500" b="0" i="0" dirty="0">
                <a:solidFill>
                  <a:schemeClr val="tx1"/>
                </a:solidFill>
                <a:latin typeface="Arial" charset="0"/>
              </a:rPr>
              <a:t>) &gt; </a:t>
            </a:r>
            <a:r>
              <a:rPr lang="fr-FR" sz="1500" b="0" dirty="0">
                <a:solidFill>
                  <a:schemeClr val="tx1"/>
                </a:solidFill>
                <a:latin typeface="Arial" charset="0"/>
              </a:rPr>
              <a:t> Pression </a:t>
            </a:r>
            <a:r>
              <a:rPr lang="fr-FR" sz="1500" b="0" dirty="0" err="1">
                <a:solidFill>
                  <a:schemeClr val="tx1"/>
                </a:solidFill>
                <a:latin typeface="Arial" charset="0"/>
              </a:rPr>
              <a:t>colloïdo</a:t>
            </a:r>
            <a:r>
              <a:rPr lang="fr-FR" sz="1500" b="0" dirty="0">
                <a:solidFill>
                  <a:schemeClr val="tx1"/>
                </a:solidFill>
                <a:latin typeface="Arial" charset="0"/>
              </a:rPr>
              <a:t>-osmotique </a:t>
            </a:r>
            <a:r>
              <a:rPr lang="fr-FR" sz="1500" b="0" i="0" dirty="0">
                <a:solidFill>
                  <a:schemeClr val="tx1"/>
                </a:solidFill>
                <a:latin typeface="Arial" charset="0"/>
              </a:rPr>
              <a:t>du liquide interstitiel (</a:t>
            </a:r>
            <a:r>
              <a:rPr lang="fr-FR" sz="1500" b="0" i="0" dirty="0" err="1">
                <a:solidFill>
                  <a:schemeClr val="tx1"/>
                </a:solidFill>
                <a:latin typeface="Arial" charset="0"/>
              </a:rPr>
              <a:t>PO</a:t>
            </a:r>
            <a:r>
              <a:rPr lang="fr-FR" sz="1500" b="0" i="0" baseline="-10000" dirty="0" err="1">
                <a:solidFill>
                  <a:schemeClr val="tx1"/>
                </a:solidFill>
                <a:latin typeface="Arial" charset="0"/>
              </a:rPr>
              <a:t>li</a:t>
            </a:r>
            <a:r>
              <a:rPr lang="fr-FR" sz="1500" b="0" i="0" dirty="0">
                <a:solidFill>
                  <a:schemeClr val="tx1"/>
                </a:solidFill>
                <a:latin typeface="Arial" charset="0"/>
              </a:rPr>
              <a:t>)</a:t>
            </a:r>
            <a:r>
              <a:rPr lang="fr-FR" sz="1500" dirty="0">
                <a:solidFill>
                  <a:schemeClr val="tx1"/>
                </a:solidFill>
                <a:latin typeface="Arial" charset="0"/>
              </a:rPr>
              <a:t> </a:t>
            </a:r>
            <a:r>
              <a:rPr lang="fr-FR" sz="1500" b="0" i="0" dirty="0">
                <a:solidFill>
                  <a:schemeClr val="tx1"/>
                </a:solidFill>
                <a:latin typeface="Arial" charset="0"/>
              </a:rPr>
              <a:t>parce qu’il y a très peu de protéines dans le liquide interstitiel.</a:t>
            </a:r>
            <a:endParaRPr lang="fr-FR" sz="1500" b="0" i="0" baseline="-25000" dirty="0">
              <a:solidFill>
                <a:schemeClr val="tx1"/>
              </a:solidFill>
              <a:latin typeface="Arial" charset="0"/>
            </a:endParaRPr>
          </a:p>
          <a:p>
            <a:pPr lvl="1">
              <a:lnSpc>
                <a:spcPct val="100000"/>
              </a:lnSpc>
              <a:buFontTx/>
              <a:buNone/>
            </a:pPr>
            <a:r>
              <a:rPr lang="fr-FR" sz="1500" b="0" dirty="0">
                <a:solidFill>
                  <a:schemeClr val="tx1"/>
                </a:solidFill>
                <a:latin typeface="Arial" charset="0"/>
              </a:rPr>
              <a:t>Pression osmotique nette</a:t>
            </a:r>
            <a:r>
              <a:rPr lang="fr-FR" sz="1500" b="0" i="0" dirty="0">
                <a:solidFill>
                  <a:schemeClr val="tx1"/>
                </a:solidFill>
                <a:latin typeface="Arial" charset="0"/>
              </a:rPr>
              <a:t> = </a:t>
            </a:r>
            <a:r>
              <a:rPr lang="fr-FR" sz="1500" b="0" i="0" dirty="0" err="1">
                <a:solidFill>
                  <a:schemeClr val="tx1"/>
                </a:solidFill>
                <a:latin typeface="Arial" charset="0"/>
              </a:rPr>
              <a:t>PO</a:t>
            </a:r>
            <a:r>
              <a:rPr lang="fr-FR" sz="1500" b="0" i="0" baseline="-10000" dirty="0" err="1">
                <a:solidFill>
                  <a:schemeClr val="tx1"/>
                </a:solidFill>
                <a:latin typeface="Arial" charset="0"/>
              </a:rPr>
              <a:t>c</a:t>
            </a:r>
            <a:r>
              <a:rPr lang="fr-FR" sz="1500" b="0" i="0" dirty="0">
                <a:solidFill>
                  <a:schemeClr val="tx1"/>
                </a:solidFill>
                <a:latin typeface="Arial" charset="0"/>
              </a:rPr>
              <a:t> </a:t>
            </a:r>
            <a:r>
              <a:rPr lang="fr-FR" sz="1500" b="0" i="0" dirty="0">
                <a:solidFill>
                  <a:schemeClr val="tx1"/>
                </a:solidFill>
                <a:latin typeface="Arial"/>
                <a:cs typeface="Arial"/>
              </a:rPr>
              <a:t>−</a:t>
            </a:r>
            <a:r>
              <a:rPr lang="fr-FR" sz="1500" b="0" i="0" dirty="0">
                <a:solidFill>
                  <a:schemeClr val="tx1"/>
                </a:solidFill>
                <a:latin typeface="Arial" charset="0"/>
              </a:rPr>
              <a:t> </a:t>
            </a:r>
            <a:r>
              <a:rPr lang="fr-FR" sz="1500" b="0" i="0" dirty="0" err="1">
                <a:solidFill>
                  <a:schemeClr val="tx1"/>
                </a:solidFill>
                <a:latin typeface="Arial" charset="0"/>
              </a:rPr>
              <a:t>PO</a:t>
            </a:r>
            <a:r>
              <a:rPr lang="fr-FR" sz="1500" b="0" i="0" baseline="-10000" dirty="0" err="1">
                <a:solidFill>
                  <a:schemeClr val="tx1"/>
                </a:solidFill>
                <a:latin typeface="Arial" charset="0"/>
              </a:rPr>
              <a:t>li</a:t>
            </a:r>
            <a:r>
              <a:rPr lang="fr-FR" sz="1500" b="0" i="0" dirty="0">
                <a:solidFill>
                  <a:schemeClr val="tx1"/>
                </a:solidFill>
                <a:latin typeface="Arial" charset="0"/>
              </a:rPr>
              <a:t> </a:t>
            </a:r>
            <a:r>
              <a:rPr lang="fr-FR" sz="1500" b="0" i="0" dirty="0">
                <a:solidFill>
                  <a:srgbClr val="FF0000"/>
                </a:solidFill>
                <a:latin typeface="Arial" charset="0"/>
                <a:sym typeface="Symbol" pitchFamily="18" charset="2"/>
              </a:rPr>
              <a:t></a:t>
            </a:r>
            <a:r>
              <a:rPr lang="fr-FR" sz="1500" b="0" i="0" dirty="0">
                <a:solidFill>
                  <a:srgbClr val="FF0000"/>
                </a:solidFill>
                <a:latin typeface="Arial" charset="0"/>
              </a:rPr>
              <a:t> </a:t>
            </a:r>
            <a:r>
              <a:rPr lang="fr-FR" sz="1500" i="0" dirty="0">
                <a:solidFill>
                  <a:srgbClr val="FF0000"/>
                </a:solidFill>
                <a:latin typeface="Arial" charset="0"/>
              </a:rPr>
              <a:t>retient l’eau à l’intérieur du capillaire</a:t>
            </a:r>
          </a:p>
          <a:p>
            <a:pPr>
              <a:lnSpc>
                <a:spcPct val="100000"/>
              </a:lnSpc>
              <a:spcBef>
                <a:spcPts val="600"/>
              </a:spcBef>
              <a:buFontTx/>
              <a:buNone/>
            </a:pPr>
            <a:r>
              <a:rPr lang="fr-FR" sz="1600" b="0" i="0" dirty="0">
                <a:solidFill>
                  <a:schemeClr val="tx1"/>
                </a:solidFill>
                <a:latin typeface="Arial" charset="0"/>
              </a:rPr>
              <a:t>•	</a:t>
            </a:r>
            <a:r>
              <a:rPr lang="fr-FR" sz="1600" i="0" dirty="0">
                <a:solidFill>
                  <a:schemeClr val="tx1"/>
                </a:solidFill>
                <a:latin typeface="Arial" charset="0"/>
              </a:rPr>
              <a:t>Pression nette de filtration (PNF) </a:t>
            </a:r>
            <a:r>
              <a:rPr lang="fr-FR" sz="1600" b="0" i="0" dirty="0">
                <a:solidFill>
                  <a:schemeClr val="tx1"/>
                </a:solidFill>
                <a:latin typeface="Arial" charset="0"/>
              </a:rPr>
              <a:t>= Pression hydrostatique nette – Pression osmotique nette</a:t>
            </a:r>
          </a:p>
          <a:p>
            <a:pPr marL="450850" lvl="1" indent="-271463">
              <a:lnSpc>
                <a:spcPct val="100000"/>
              </a:lnSpc>
              <a:buSzPct val="90000"/>
              <a:buFont typeface="Wingdings" panose="05000000000000000000" pitchFamily="2" charset="2"/>
              <a:buChar char="v"/>
            </a:pPr>
            <a:r>
              <a:rPr lang="fr-FR" sz="1600" b="0" i="0" u="sng" dirty="0">
                <a:solidFill>
                  <a:schemeClr val="tx1"/>
                </a:solidFill>
                <a:latin typeface="Arial" charset="0"/>
              </a:rPr>
              <a:t>À l’extrémité artérielle</a:t>
            </a:r>
            <a:r>
              <a:rPr lang="fr-FR" sz="1600" b="0" i="0" dirty="0">
                <a:solidFill>
                  <a:schemeClr val="tx1"/>
                </a:solidFill>
                <a:latin typeface="Arial" charset="0"/>
              </a:rPr>
              <a:t> : PNF ≈ 10 mm Hg </a:t>
            </a:r>
          </a:p>
          <a:p>
            <a:pPr marL="450850" indent="0">
              <a:lnSpc>
                <a:spcPct val="100000"/>
              </a:lnSpc>
              <a:spcBef>
                <a:spcPct val="0"/>
              </a:spcBef>
              <a:buFontTx/>
              <a:buNone/>
            </a:pPr>
            <a:r>
              <a:rPr lang="fr-FR" sz="1600" b="0" i="0" dirty="0">
                <a:solidFill>
                  <a:schemeClr val="tx1"/>
                </a:solidFill>
                <a:latin typeface="Arial" charset="0"/>
                <a:sym typeface="Symbol" pitchFamily="18" charset="2"/>
              </a:rPr>
              <a:t> La pression hydrostatique domine et l’eau a tendance à </a:t>
            </a:r>
            <a:r>
              <a:rPr lang="fr-FR" sz="1600" b="0" i="0" u="sng" dirty="0">
                <a:solidFill>
                  <a:srgbClr val="FF0000"/>
                </a:solidFill>
                <a:latin typeface="Arial" charset="0"/>
                <a:sym typeface="Symbol" pitchFamily="18" charset="2"/>
              </a:rPr>
              <a:t>sortir</a:t>
            </a:r>
            <a:r>
              <a:rPr lang="fr-FR" sz="1600" b="0" i="0" dirty="0">
                <a:solidFill>
                  <a:schemeClr val="tx1"/>
                </a:solidFill>
                <a:latin typeface="Arial" charset="0"/>
                <a:sym typeface="Symbol" pitchFamily="18" charset="2"/>
              </a:rPr>
              <a:t> du capillaire.</a:t>
            </a:r>
          </a:p>
          <a:p>
            <a:pPr marL="450850" lvl="1" indent="-271463">
              <a:lnSpc>
                <a:spcPct val="100000"/>
              </a:lnSpc>
              <a:buSzPct val="90000"/>
              <a:buFont typeface="Wingdings" panose="05000000000000000000" pitchFamily="2" charset="2"/>
              <a:buChar char="v"/>
            </a:pPr>
            <a:r>
              <a:rPr lang="fr-FR" sz="1600" b="0" i="0" u="sng" dirty="0">
                <a:solidFill>
                  <a:schemeClr val="tx1"/>
                </a:solidFill>
                <a:latin typeface="Arial" charset="0"/>
              </a:rPr>
              <a:t>À l’extrémité veineuse</a:t>
            </a:r>
            <a:r>
              <a:rPr lang="fr-FR" sz="1600" b="0" i="0" dirty="0">
                <a:solidFill>
                  <a:schemeClr val="tx1"/>
                </a:solidFill>
                <a:latin typeface="Arial" charset="0"/>
              </a:rPr>
              <a:t> : PNF ≈</a:t>
            </a:r>
            <a:r>
              <a:rPr lang="fr-FR" sz="1600" dirty="0">
                <a:solidFill>
                  <a:schemeClr val="tx1"/>
                </a:solidFill>
                <a:latin typeface="Arial" charset="0"/>
              </a:rPr>
              <a:t> </a:t>
            </a:r>
            <a:r>
              <a:rPr lang="fr-FR" sz="1600" b="0" i="0" dirty="0">
                <a:solidFill>
                  <a:schemeClr val="tx1"/>
                </a:solidFill>
                <a:latin typeface="Arial" charset="0"/>
              </a:rPr>
              <a:t>-8 mm Hg</a:t>
            </a:r>
          </a:p>
          <a:p>
            <a:pPr marL="450850" lvl="1">
              <a:lnSpc>
                <a:spcPct val="100000"/>
              </a:lnSpc>
              <a:spcBef>
                <a:spcPts val="0"/>
              </a:spcBef>
              <a:buSzPct val="90000"/>
              <a:buNone/>
            </a:pPr>
            <a:r>
              <a:rPr lang="fr-FR" sz="1600" b="0" i="0" dirty="0">
                <a:solidFill>
                  <a:schemeClr val="tx1"/>
                </a:solidFill>
                <a:latin typeface="Arial" charset="0"/>
                <a:sym typeface="Symbol" pitchFamily="18" charset="2"/>
              </a:rPr>
              <a:t> La pression osmotique domine et l’eau a tendance à </a:t>
            </a:r>
            <a:r>
              <a:rPr lang="fr-FR" sz="1600" b="0" i="0" u="sng" dirty="0">
                <a:solidFill>
                  <a:srgbClr val="FF0000"/>
                </a:solidFill>
                <a:latin typeface="Arial" charset="0"/>
                <a:sym typeface="Symbol" pitchFamily="18" charset="2"/>
              </a:rPr>
              <a:t>pénétrer</a:t>
            </a:r>
            <a:r>
              <a:rPr lang="fr-FR" sz="1600" b="0" i="0" dirty="0">
                <a:solidFill>
                  <a:schemeClr val="tx1"/>
                </a:solidFill>
                <a:latin typeface="Arial" charset="0"/>
                <a:sym typeface="Symbol" pitchFamily="18" charset="2"/>
              </a:rPr>
              <a:t> dans le capillaire.</a:t>
            </a:r>
            <a:endParaRPr lang="fr-FR" sz="1600" i="0" dirty="0">
              <a:solidFill>
                <a:schemeClr val="tx1"/>
              </a:solidFill>
              <a:latin typeface="Arial" charset="0"/>
            </a:endParaRPr>
          </a:p>
          <a:p>
            <a:pPr marL="0" lvl="1">
              <a:lnSpc>
                <a:spcPct val="100000"/>
              </a:lnSpc>
              <a:spcBef>
                <a:spcPts val="1200"/>
              </a:spcBef>
              <a:buFontTx/>
              <a:buNone/>
            </a:pPr>
            <a:r>
              <a:rPr lang="fr-FR" sz="1600" b="0" i="0" dirty="0">
                <a:solidFill>
                  <a:srgbClr val="FF0000"/>
                </a:solidFill>
                <a:latin typeface="Arial" charset="0"/>
              </a:rPr>
              <a:t>Résultat : une légère fuite d’eau des capillaires (3-4 ml/min) ; retournée dans la circulation via le </a:t>
            </a:r>
            <a:r>
              <a:rPr lang="fr-FR" sz="1600" b="0" dirty="0">
                <a:solidFill>
                  <a:srgbClr val="FF0000"/>
                </a:solidFill>
                <a:latin typeface="Arial" charset="0"/>
              </a:rPr>
              <a:t>système lymphatique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32373C14-2FBD-4B07-962D-2062CFD1A11B}"/>
              </a:ext>
            </a:extLst>
          </p:cNvPr>
          <p:cNvPicPr>
            <a:picLocks noChangeAspect="1"/>
          </p:cNvPicPr>
          <p:nvPr/>
        </p:nvPicPr>
        <p:blipFill rotWithShape="1">
          <a:blip r:embed="rId3">
            <a:extLst>
              <a:ext uri="{28A0092B-C50C-407E-A947-70E740481C1C}">
                <a14:useLocalDpi xmlns:a14="http://schemas.microsoft.com/office/drawing/2010/main" val="0"/>
              </a:ext>
            </a:extLst>
          </a:blip>
          <a:srcRect b="7666"/>
          <a:stretch/>
        </p:blipFill>
        <p:spPr>
          <a:xfrm>
            <a:off x="1657350" y="457200"/>
            <a:ext cx="5829300" cy="4589462"/>
          </a:xfrm>
          <a:prstGeom prst="rect">
            <a:avLst/>
          </a:prstGeom>
        </p:spPr>
      </p:pic>
      <p:sp>
        <p:nvSpPr>
          <p:cNvPr id="3" name="TextBox 2">
            <a:extLst>
              <a:ext uri="{FF2B5EF4-FFF2-40B4-BE49-F238E27FC236}">
                <a16:creationId xmlns:a16="http://schemas.microsoft.com/office/drawing/2014/main" id="{D16FF9D3-B114-4F17-9E90-C1F4D0FCFBA9}"/>
              </a:ext>
            </a:extLst>
          </p:cNvPr>
          <p:cNvSpPr txBox="1"/>
          <p:nvPr/>
        </p:nvSpPr>
        <p:spPr>
          <a:xfrm>
            <a:off x="1050202" y="5257800"/>
            <a:ext cx="7043595" cy="743280"/>
          </a:xfrm>
          <a:prstGeom prst="rect">
            <a:avLst/>
          </a:prstGeom>
          <a:noFill/>
          <a:ln>
            <a:solidFill>
              <a:srgbClr val="FF0000"/>
            </a:solidFill>
          </a:ln>
        </p:spPr>
        <p:txBody>
          <a:bodyPr wrap="none" rtlCol="0">
            <a:spAutoFit/>
          </a:bodyPr>
          <a:lstStyle/>
          <a:p>
            <a:pPr>
              <a:buNone/>
            </a:pPr>
            <a:r>
              <a:rPr lang="fr-CA" sz="1500" b="0" i="0" dirty="0">
                <a:solidFill>
                  <a:srgbClr val="FF0000"/>
                </a:solidFill>
                <a:latin typeface="Calibri" panose="020F0502020204030204" pitchFamily="34" charset="0"/>
              </a:rPr>
              <a:t>Expliquez les deux phénomènes suivants :</a:t>
            </a:r>
          </a:p>
          <a:p>
            <a:pPr marL="265113" indent="-265113">
              <a:buFont typeface="+mj-lt"/>
              <a:buAutoNum type="alphaLcParenR"/>
            </a:pPr>
            <a:r>
              <a:rPr lang="fr-CA" sz="1500" b="0" i="0" dirty="0">
                <a:solidFill>
                  <a:srgbClr val="FF0000"/>
                </a:solidFill>
                <a:latin typeface="Calibri" panose="020F0502020204030204" pitchFamily="34" charset="0"/>
              </a:rPr>
              <a:t>Une augmentation de la pression sanguine peut causer une œdème.</a:t>
            </a:r>
          </a:p>
          <a:p>
            <a:pPr marL="265113" indent="-265113">
              <a:buFont typeface="+mj-lt"/>
              <a:buAutoNum type="alphaLcParenR"/>
            </a:pPr>
            <a:r>
              <a:rPr lang="fr-CA" sz="1500" b="0" i="0" dirty="0">
                <a:solidFill>
                  <a:srgbClr val="FF0000"/>
                </a:solidFill>
                <a:latin typeface="Calibri" panose="020F0502020204030204" pitchFamily="34" charset="0"/>
              </a:rPr>
              <a:t>Une diminution du taux d’albumine dans le plasma sanguin peut causer un œdème.</a:t>
            </a:r>
          </a:p>
        </p:txBody>
      </p:sp>
    </p:spTree>
    <p:extLst>
      <p:ext uri="{BB962C8B-B14F-4D97-AF65-F5344CB8AC3E}">
        <p14:creationId xmlns:p14="http://schemas.microsoft.com/office/powerpoint/2010/main" val="2526507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a:extLst>
              <a:ext uri="{FF2B5EF4-FFF2-40B4-BE49-F238E27FC236}">
                <a16:creationId xmlns:a16="http://schemas.microsoft.com/office/drawing/2014/main" id="{DFEEA1E5-727C-4BEA-B020-E2D39BFC7A76}"/>
              </a:ext>
            </a:extLst>
          </p:cNvPr>
          <p:cNvSpPr txBox="1">
            <a:spLocks noChangeArrowheads="1"/>
          </p:cNvSpPr>
          <p:nvPr/>
        </p:nvSpPr>
        <p:spPr bwMode="auto">
          <a:xfrm>
            <a:off x="1600200" y="5334000"/>
            <a:ext cx="1049020" cy="246221"/>
          </a:xfrm>
          <a:prstGeom prst="rect">
            <a:avLst/>
          </a:prstGeom>
          <a:solidFill>
            <a:schemeClr val="bg1"/>
          </a:solidFill>
          <a:ln w="9525">
            <a:noFill/>
            <a:miter lim="800000"/>
            <a:headEnd/>
            <a:tailEnd/>
          </a:ln>
          <a:effectLst/>
        </p:spPr>
        <p:txBody>
          <a:bodyPr wrap="square" lIns="36000" tIns="0" rIns="36000" bIns="0">
            <a:spAutoFit/>
          </a:bodyPr>
          <a:lstStyle/>
          <a:p>
            <a:pPr>
              <a:lnSpc>
                <a:spcPct val="100000"/>
              </a:lnSpc>
              <a:spcBef>
                <a:spcPct val="50000"/>
              </a:spcBef>
              <a:buFontTx/>
              <a:buNone/>
            </a:pPr>
            <a:r>
              <a:rPr lang="fr-CA" sz="1600" b="0" i="0" dirty="0">
                <a:latin typeface="Arial" charset="0"/>
              </a:rPr>
              <a:t>Fig. 19.6 </a:t>
            </a:r>
          </a:p>
        </p:txBody>
      </p:sp>
      <p:sp>
        <p:nvSpPr>
          <p:cNvPr id="8" name="Text Box 7">
            <a:extLst>
              <a:ext uri="{FF2B5EF4-FFF2-40B4-BE49-F238E27FC236}">
                <a16:creationId xmlns:a16="http://schemas.microsoft.com/office/drawing/2014/main" id="{36F129E3-367D-4C08-BF4C-788EBD55635F}"/>
              </a:ext>
            </a:extLst>
          </p:cNvPr>
          <p:cNvSpPr txBox="1">
            <a:spLocks noChangeArrowheads="1"/>
          </p:cNvSpPr>
          <p:nvPr/>
        </p:nvSpPr>
        <p:spPr bwMode="auto">
          <a:xfrm>
            <a:off x="1600200" y="5621179"/>
            <a:ext cx="4495800" cy="246221"/>
          </a:xfrm>
          <a:prstGeom prst="rect">
            <a:avLst/>
          </a:prstGeom>
          <a:solidFill>
            <a:schemeClr val="bg1"/>
          </a:solidFill>
          <a:ln w="9525">
            <a:noFill/>
            <a:miter lim="800000"/>
            <a:headEnd/>
            <a:tailEnd/>
          </a:ln>
          <a:effectLst/>
        </p:spPr>
        <p:txBody>
          <a:bodyPr wrap="square" lIns="36000" tIns="0" rIns="36000" bIns="0">
            <a:spAutoFit/>
          </a:bodyPr>
          <a:lstStyle/>
          <a:p>
            <a:pPr>
              <a:lnSpc>
                <a:spcPct val="100000"/>
              </a:lnSpc>
              <a:spcBef>
                <a:spcPts val="0"/>
              </a:spcBef>
              <a:buFontTx/>
              <a:buNone/>
            </a:pPr>
            <a:r>
              <a:rPr lang="fr-CA" sz="1600" b="0" i="0" dirty="0">
                <a:latin typeface="Arial" charset="0"/>
              </a:rPr>
              <a:t>Distribution du volume sanguin d’un adulte</a:t>
            </a:r>
          </a:p>
        </p:txBody>
      </p:sp>
      <p:grpSp>
        <p:nvGrpSpPr>
          <p:cNvPr id="10" name="Group 9">
            <a:extLst>
              <a:ext uri="{FF2B5EF4-FFF2-40B4-BE49-F238E27FC236}">
                <a16:creationId xmlns:a16="http://schemas.microsoft.com/office/drawing/2014/main" id="{7A40BA8D-6A69-4685-B01B-8B99855B7931}"/>
              </a:ext>
            </a:extLst>
          </p:cNvPr>
          <p:cNvGrpSpPr/>
          <p:nvPr/>
        </p:nvGrpSpPr>
        <p:grpSpPr>
          <a:xfrm>
            <a:off x="1143000" y="692779"/>
            <a:ext cx="7112000" cy="4056062"/>
            <a:chOff x="1143000" y="692779"/>
            <a:chExt cx="7112000" cy="4056062"/>
          </a:xfrm>
        </p:grpSpPr>
        <p:pic>
          <p:nvPicPr>
            <p:cNvPr id="5" name="Content Placeholder 1">
              <a:extLst>
                <a:ext uri="{FF2B5EF4-FFF2-40B4-BE49-F238E27FC236}">
                  <a16:creationId xmlns:a16="http://schemas.microsoft.com/office/drawing/2014/main" id="{FB2CCF72-AFD3-48B3-B462-48B526215333}"/>
                </a:ext>
              </a:extLst>
            </p:cNvPr>
            <p:cNvPicPr>
              <a:picLocks noChangeAspect="1"/>
            </p:cNvPicPr>
            <p:nvPr/>
          </p:nvPicPr>
          <p:blipFill rotWithShape="1">
            <a:blip r:embed="rId2">
              <a:extLst>
                <a:ext uri="{28A0092B-C50C-407E-A947-70E740481C1C}">
                  <a14:useLocalDpi xmlns:a14="http://schemas.microsoft.com/office/drawing/2010/main" val="0"/>
                </a:ext>
              </a:extLst>
            </a:blip>
            <a:srcRect b="18397"/>
            <a:stretch/>
          </p:blipFill>
          <p:spPr>
            <a:xfrm>
              <a:off x="1143000" y="692779"/>
              <a:ext cx="7112000" cy="4056062"/>
            </a:xfrm>
            <a:prstGeom prst="rect">
              <a:avLst/>
            </a:prstGeom>
          </p:spPr>
        </p:pic>
        <p:sp>
          <p:nvSpPr>
            <p:cNvPr id="9" name="TextBox 8">
              <a:extLst>
                <a:ext uri="{FF2B5EF4-FFF2-40B4-BE49-F238E27FC236}">
                  <a16:creationId xmlns:a16="http://schemas.microsoft.com/office/drawing/2014/main" id="{3AB8756A-B6E1-4A14-9C29-F78C68A0A7C1}"/>
                </a:ext>
              </a:extLst>
            </p:cNvPr>
            <p:cNvSpPr txBox="1"/>
            <p:nvPr/>
          </p:nvSpPr>
          <p:spPr>
            <a:xfrm>
              <a:off x="2362200" y="2895600"/>
              <a:ext cx="1447800" cy="384721"/>
            </a:xfrm>
            <a:prstGeom prst="rect">
              <a:avLst/>
            </a:prstGeom>
            <a:solidFill>
              <a:srgbClr val="2A70C4"/>
            </a:solidFill>
          </p:spPr>
          <p:txBody>
            <a:bodyPr wrap="square" lIns="0" tIns="0" rIns="0" bIns="0" rtlCol="0">
              <a:spAutoFit/>
            </a:bodyPr>
            <a:lstStyle/>
            <a:p>
              <a:pPr>
                <a:lnSpc>
                  <a:spcPct val="100000"/>
                </a:lnSpc>
                <a:buNone/>
              </a:pPr>
              <a:r>
                <a:rPr lang="fr-CA" sz="1250" b="0" i="0" dirty="0">
                  <a:solidFill>
                    <a:schemeClr val="bg1"/>
                  </a:solidFill>
                  <a:latin typeface="Arial" panose="020B0604020202020204" pitchFamily="34" charset="0"/>
                  <a:cs typeface="Arial" panose="020B0604020202020204" pitchFamily="34" charset="0"/>
                </a:rPr>
                <a:t>Veines et veinules systémiques : 60%</a:t>
              </a:r>
            </a:p>
          </p:txBody>
        </p:sp>
      </p:grpSp>
    </p:spTree>
    <p:extLst>
      <p:ext uri="{BB962C8B-B14F-4D97-AF65-F5344CB8AC3E}">
        <p14:creationId xmlns:p14="http://schemas.microsoft.com/office/powerpoint/2010/main" val="315389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6"/>
          <p:cNvSpPr txBox="1">
            <a:spLocks noChangeArrowheads="1"/>
          </p:cNvSpPr>
          <p:nvPr/>
        </p:nvSpPr>
        <p:spPr bwMode="auto">
          <a:xfrm>
            <a:off x="152400" y="228600"/>
            <a:ext cx="4343400" cy="329588"/>
          </a:xfrm>
          <a:prstGeom prst="rect">
            <a:avLst/>
          </a:prstGeom>
          <a:noFill/>
          <a:ln w="9525" algn="ctr">
            <a:noFill/>
            <a:miter lim="800000"/>
            <a:headEnd/>
            <a:tailEnd/>
          </a:ln>
          <a:effectLst/>
        </p:spPr>
        <p:txBody>
          <a:bodyPr tIns="10800" bIns="10800">
            <a:spAutoFit/>
          </a:bodyPr>
          <a:lstStyle/>
          <a:p>
            <a:pPr marL="179388" indent="-179388">
              <a:lnSpc>
                <a:spcPct val="100000"/>
              </a:lnSpc>
              <a:spcBef>
                <a:spcPct val="0"/>
              </a:spcBef>
              <a:buSzPct val="110000"/>
            </a:pPr>
            <a:r>
              <a:rPr lang="fr-FR" sz="2000" i="0" u="sng" dirty="0">
                <a:solidFill>
                  <a:schemeClr val="tx1"/>
                </a:solidFill>
                <a:latin typeface="Arial" charset="0"/>
              </a:rPr>
              <a:t>Parois des vaisseaux sanguins</a:t>
            </a:r>
          </a:p>
        </p:txBody>
      </p:sp>
      <p:sp>
        <p:nvSpPr>
          <p:cNvPr id="4100" name="Text Box 7"/>
          <p:cNvSpPr txBox="1">
            <a:spLocks noChangeArrowheads="1"/>
          </p:cNvSpPr>
          <p:nvPr/>
        </p:nvSpPr>
        <p:spPr bwMode="auto">
          <a:xfrm>
            <a:off x="152400" y="6135572"/>
            <a:ext cx="914400" cy="257175"/>
          </a:xfrm>
          <a:prstGeom prst="rect">
            <a:avLst/>
          </a:prstGeom>
          <a:solidFill>
            <a:schemeClr val="bg1"/>
          </a:solid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Fig. 19.2</a:t>
            </a:r>
            <a:endParaRPr lang="en-CA" sz="1400" b="0" i="0" dirty="0">
              <a:latin typeface="Arial" charset="0"/>
            </a:endParaRPr>
          </a:p>
        </p:txBody>
      </p:sp>
      <p:sp>
        <p:nvSpPr>
          <p:cNvPr id="4102" name="Rectangle 11"/>
          <p:cNvSpPr>
            <a:spLocks noChangeArrowheads="1"/>
          </p:cNvSpPr>
          <p:nvPr/>
        </p:nvSpPr>
        <p:spPr bwMode="auto">
          <a:xfrm>
            <a:off x="5715000" y="1828800"/>
            <a:ext cx="3276600" cy="4617853"/>
          </a:xfrm>
          <a:prstGeom prst="rect">
            <a:avLst/>
          </a:prstGeom>
          <a:noFill/>
          <a:ln w="9525">
            <a:noFill/>
            <a:miter lim="800000"/>
            <a:headEnd/>
            <a:tailEnd/>
          </a:ln>
          <a:effectLst/>
        </p:spPr>
        <p:txBody>
          <a:bodyPr bIns="82800"/>
          <a:lstStyle/>
          <a:p>
            <a:pPr marL="185738" indent="-185738">
              <a:lnSpc>
                <a:spcPct val="100000"/>
              </a:lnSpc>
              <a:buSzPct val="80000"/>
              <a:buFont typeface="Wingdings" pitchFamily="2" charset="2"/>
              <a:buChar char="§"/>
            </a:pPr>
            <a:r>
              <a:rPr lang="fr-FR" sz="1600" i="0" dirty="0">
                <a:solidFill>
                  <a:schemeClr val="tx1"/>
                </a:solidFill>
                <a:latin typeface="Arial" charset="0"/>
              </a:rPr>
              <a:t>Tunique interne</a:t>
            </a:r>
            <a:r>
              <a:rPr lang="fr-FR" sz="1600" b="0" i="0" dirty="0">
                <a:solidFill>
                  <a:schemeClr val="tx1"/>
                </a:solidFill>
                <a:latin typeface="Arial" charset="0"/>
              </a:rPr>
              <a:t> (</a:t>
            </a:r>
            <a:r>
              <a:rPr lang="fr-FR" sz="1600" dirty="0">
                <a:solidFill>
                  <a:schemeClr val="tx1"/>
                </a:solidFill>
                <a:latin typeface="Arial" charset="0"/>
              </a:rPr>
              <a:t>intima</a:t>
            </a:r>
            <a:r>
              <a:rPr lang="fr-FR" sz="1600" b="0" i="0" dirty="0">
                <a:solidFill>
                  <a:schemeClr val="tx1"/>
                </a:solidFill>
                <a:latin typeface="Arial" charset="0"/>
              </a:rPr>
              <a:t>)</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Couche endothéliale qui tapisse la lumière de </a:t>
            </a:r>
            <a:r>
              <a:rPr lang="fr-FR" sz="1600" b="0" i="0" u="sng" dirty="0">
                <a:solidFill>
                  <a:schemeClr val="tx1"/>
                </a:solidFill>
                <a:latin typeface="Arial" charset="0"/>
              </a:rPr>
              <a:t>tous</a:t>
            </a:r>
            <a:r>
              <a:rPr lang="fr-FR" sz="1600" b="0" i="0" dirty="0">
                <a:solidFill>
                  <a:schemeClr val="tx1"/>
                </a:solidFill>
                <a:latin typeface="Arial" charset="0"/>
              </a:rPr>
              <a:t> les vaisseaux</a:t>
            </a:r>
          </a:p>
          <a:p>
            <a:pPr marL="185738" indent="-185738">
              <a:lnSpc>
                <a:spcPct val="100000"/>
              </a:lnSpc>
              <a:buSzPct val="80000"/>
              <a:buFont typeface="Wingdings" pitchFamily="2" charset="2"/>
              <a:buChar char="§"/>
            </a:pPr>
            <a:r>
              <a:rPr lang="fr-FR" sz="1600" i="0" dirty="0">
                <a:solidFill>
                  <a:schemeClr val="tx1"/>
                </a:solidFill>
                <a:latin typeface="Arial" charset="0"/>
              </a:rPr>
              <a:t>Tunique moyenne </a:t>
            </a:r>
            <a:r>
              <a:rPr lang="fr-FR" sz="1600" b="0" i="0" dirty="0">
                <a:solidFill>
                  <a:schemeClr val="tx1"/>
                </a:solidFill>
                <a:latin typeface="Arial" charset="0"/>
              </a:rPr>
              <a:t>(</a:t>
            </a:r>
            <a:r>
              <a:rPr lang="fr-FR" sz="1600" dirty="0">
                <a:solidFill>
                  <a:schemeClr val="tx1"/>
                </a:solidFill>
                <a:latin typeface="Arial" charset="0"/>
              </a:rPr>
              <a:t>média</a:t>
            </a:r>
            <a:r>
              <a:rPr lang="fr-FR" sz="1600" b="0" i="0" dirty="0">
                <a:solidFill>
                  <a:schemeClr val="tx1"/>
                </a:solidFill>
                <a:latin typeface="Arial" charset="0"/>
              </a:rPr>
              <a:t>)</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Couches de cellules musculaires lisses avec des quantités variables de collagène et d’élastine</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Innervée par le système nerveux sympathique</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Génère la </a:t>
            </a:r>
            <a:r>
              <a:rPr lang="fr-FR" sz="1600" b="0" dirty="0">
                <a:solidFill>
                  <a:schemeClr val="tx1"/>
                </a:solidFill>
                <a:latin typeface="Arial" charset="0"/>
              </a:rPr>
              <a:t>vasoconstriction</a:t>
            </a:r>
            <a:r>
              <a:rPr lang="fr-FR" sz="1600" b="0" i="0" dirty="0">
                <a:solidFill>
                  <a:schemeClr val="tx1"/>
                </a:solidFill>
                <a:latin typeface="Arial" charset="0"/>
              </a:rPr>
              <a:t> / </a:t>
            </a:r>
            <a:r>
              <a:rPr lang="fr-FR" sz="1600" b="0" dirty="0">
                <a:solidFill>
                  <a:schemeClr val="tx1"/>
                </a:solidFill>
                <a:latin typeface="Arial" charset="0"/>
              </a:rPr>
              <a:t>vasodilatation</a:t>
            </a:r>
            <a:r>
              <a:rPr lang="fr-FR" sz="1600" b="0" i="0" dirty="0">
                <a:solidFill>
                  <a:schemeClr val="tx1"/>
                </a:solidFill>
                <a:latin typeface="Arial" charset="0"/>
              </a:rPr>
              <a:t> </a:t>
            </a:r>
          </a:p>
          <a:p>
            <a:pPr marL="185738" indent="-185738">
              <a:lnSpc>
                <a:spcPct val="100000"/>
              </a:lnSpc>
              <a:spcBef>
                <a:spcPct val="10000"/>
              </a:spcBef>
              <a:buSzPct val="80000"/>
              <a:buFont typeface="Wingdings" pitchFamily="2" charset="2"/>
              <a:buChar char="§"/>
            </a:pPr>
            <a:r>
              <a:rPr lang="fr-FR" sz="1600" i="0" dirty="0">
                <a:solidFill>
                  <a:schemeClr val="tx1"/>
                </a:solidFill>
                <a:latin typeface="Arial" charset="0"/>
              </a:rPr>
              <a:t>Tunique externe</a:t>
            </a:r>
            <a:r>
              <a:rPr lang="fr-FR" sz="1600" b="0" i="0" dirty="0">
                <a:solidFill>
                  <a:schemeClr val="tx1"/>
                </a:solidFill>
                <a:latin typeface="Arial" charset="0"/>
              </a:rPr>
              <a:t> (</a:t>
            </a:r>
            <a:r>
              <a:rPr lang="fr-FR" sz="1600" dirty="0" err="1">
                <a:solidFill>
                  <a:schemeClr val="tx1"/>
                </a:solidFill>
                <a:latin typeface="Arial" charset="0"/>
              </a:rPr>
              <a:t>externa</a:t>
            </a:r>
            <a:r>
              <a:rPr lang="fr-FR" sz="1600" b="0" i="0" dirty="0">
                <a:solidFill>
                  <a:schemeClr val="tx1"/>
                </a:solidFill>
                <a:latin typeface="Arial" charset="0"/>
              </a:rPr>
              <a:t>)</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Couche protectrice constituée principalement de collagène</a:t>
            </a:r>
          </a:p>
          <a:p>
            <a:pPr marL="358775" lvl="1" indent="-179388">
              <a:lnSpc>
                <a:spcPct val="100000"/>
              </a:lnSpc>
              <a:spcBef>
                <a:spcPct val="10000"/>
              </a:spcBef>
              <a:buFont typeface="Arial" pitchFamily="34" charset="0"/>
              <a:buChar char="−"/>
            </a:pPr>
            <a:r>
              <a:rPr lang="fr-FR" sz="1600" b="0" i="0" dirty="0">
                <a:solidFill>
                  <a:schemeClr val="tx1"/>
                </a:solidFill>
                <a:latin typeface="Arial" charset="0"/>
              </a:rPr>
              <a:t>Présence de </a:t>
            </a:r>
            <a:r>
              <a:rPr lang="fr-FR" sz="1600" b="0" dirty="0">
                <a:solidFill>
                  <a:schemeClr val="tx1"/>
                </a:solidFill>
                <a:latin typeface="Arial" charset="0"/>
              </a:rPr>
              <a:t>vasa </a:t>
            </a:r>
            <a:r>
              <a:rPr lang="fr-FR" sz="1600" b="0" dirty="0" err="1">
                <a:solidFill>
                  <a:schemeClr val="tx1"/>
                </a:solidFill>
                <a:latin typeface="Arial" charset="0"/>
              </a:rPr>
              <a:t>vasorum</a:t>
            </a:r>
            <a:r>
              <a:rPr lang="fr-FR" sz="1600" b="0" dirty="0">
                <a:solidFill>
                  <a:schemeClr val="tx1"/>
                </a:solidFill>
                <a:latin typeface="Arial" charset="0"/>
              </a:rPr>
              <a:t> </a:t>
            </a:r>
            <a:r>
              <a:rPr lang="fr-FR" sz="1600" b="0" i="0" dirty="0">
                <a:solidFill>
                  <a:schemeClr val="tx1"/>
                </a:solidFill>
                <a:latin typeface="Arial" charset="0"/>
              </a:rPr>
              <a:t>dans les plus gros vaisseaux</a:t>
            </a:r>
          </a:p>
        </p:txBody>
      </p:sp>
      <p:pic>
        <p:nvPicPr>
          <p:cNvPr id="7" name="Content Placeholder 1">
            <a:extLst>
              <a:ext uri="{FF2B5EF4-FFF2-40B4-BE49-F238E27FC236}">
                <a16:creationId xmlns:a16="http://schemas.microsoft.com/office/drawing/2014/main" id="{723D1E04-1555-4AD4-86CB-EEA3E43EF8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149"/>
          <a:stretch/>
        </p:blipFill>
        <p:spPr>
          <a:xfrm>
            <a:off x="288472" y="756080"/>
            <a:ext cx="5274128" cy="5181600"/>
          </a:xfrm>
          <a:prstGeom prst="rect">
            <a:avLst/>
          </a:prstGeom>
        </p:spPr>
      </p:pic>
      <p:sp>
        <p:nvSpPr>
          <p:cNvPr id="4104" name="Rectangle 18"/>
          <p:cNvSpPr>
            <a:spLocks noGrp="1" noChangeArrowheads="1"/>
          </p:cNvSpPr>
          <p:nvPr>
            <p:ph type="body" idx="1"/>
          </p:nvPr>
        </p:nvSpPr>
        <p:spPr bwMode="auto">
          <a:xfrm>
            <a:off x="3276600" y="756080"/>
            <a:ext cx="5562600" cy="1145607"/>
          </a:xfrm>
          <a:noFill/>
          <a:ln>
            <a:miter lim="800000"/>
            <a:headEnd/>
            <a:tailEnd/>
          </a:ln>
        </p:spPr>
        <p:txBody>
          <a:bodyPr vert="horz" wrap="square" lIns="0" tIns="45720" rIns="18000" bIns="45720" numCol="1" anchor="t" anchorCtr="0" compatLnSpc="1">
            <a:prstTxWarp prst="textNoShape">
              <a:avLst/>
            </a:prstTxWarp>
          </a:bodyPr>
          <a:lstStyle/>
          <a:p>
            <a:pPr algn="just">
              <a:spcBef>
                <a:spcPct val="0"/>
              </a:spcBef>
              <a:buFont typeface="Wingdings" panose="05000000000000000000" pitchFamily="2" charset="2"/>
              <a:buChar char="ü"/>
            </a:pPr>
            <a:r>
              <a:rPr lang="fr-FR" sz="1600" dirty="0">
                <a:latin typeface="Arial" charset="0"/>
              </a:rPr>
              <a:t>Les parois des artères </a:t>
            </a:r>
            <a:r>
              <a:rPr lang="fr-FR" sz="1600" u="sng" dirty="0">
                <a:latin typeface="Arial" charset="0"/>
              </a:rPr>
              <a:t>et</a:t>
            </a:r>
            <a:r>
              <a:rPr lang="fr-FR" sz="1600" dirty="0">
                <a:latin typeface="Arial" charset="0"/>
              </a:rPr>
              <a:t> des veines sont composées de  trois tuniques: </a:t>
            </a:r>
            <a:r>
              <a:rPr lang="fr-FR" sz="1600" i="1" dirty="0">
                <a:latin typeface="Arial" charset="0"/>
              </a:rPr>
              <a:t>interne</a:t>
            </a:r>
            <a:r>
              <a:rPr lang="fr-FR" sz="1600" dirty="0">
                <a:latin typeface="Arial" charset="0"/>
              </a:rPr>
              <a:t>, </a:t>
            </a:r>
            <a:r>
              <a:rPr lang="fr-FR" sz="1600" i="1" dirty="0">
                <a:latin typeface="Arial" charset="0"/>
              </a:rPr>
              <a:t>moyenne et</a:t>
            </a:r>
            <a:r>
              <a:rPr lang="fr-FR" sz="1600" dirty="0">
                <a:latin typeface="Arial" charset="0"/>
              </a:rPr>
              <a:t> </a:t>
            </a:r>
            <a:r>
              <a:rPr lang="fr-FR" sz="1600" i="1" dirty="0">
                <a:latin typeface="Arial" charset="0"/>
              </a:rPr>
              <a:t>externe.</a:t>
            </a:r>
          </a:p>
          <a:p>
            <a:pPr algn="just">
              <a:spcBef>
                <a:spcPts val="300"/>
              </a:spcBef>
              <a:buFont typeface="Wingdings" panose="05000000000000000000" pitchFamily="2" charset="2"/>
              <a:buChar char="ü"/>
            </a:pPr>
            <a:r>
              <a:rPr lang="fr-FR" sz="1600" dirty="0">
                <a:latin typeface="Arial" charset="0"/>
              </a:rPr>
              <a:t>La paroi des capillaires n’est constituée que de la tunique interne.</a:t>
            </a:r>
          </a:p>
          <a:p>
            <a:pPr marL="179388" indent="-179388" algn="just">
              <a:spcBef>
                <a:spcPct val="0"/>
              </a:spcBef>
            </a:pPr>
            <a:endParaRPr lang="fr-FR" sz="1600" i="1" dirty="0">
              <a:latin typeface="Arial" charset="0"/>
            </a:endParaRPr>
          </a:p>
          <a:p>
            <a:pPr marL="179388" indent="-179388" algn="just">
              <a:spcBef>
                <a:spcPct val="0"/>
              </a:spcBef>
            </a:pPr>
            <a:endParaRPr lang="fr-FR" sz="1600" i="1" dirty="0">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37296" y="632791"/>
            <a:ext cx="5744404" cy="4424793"/>
          </a:xfrm>
          <a:prstGeom prst="rect">
            <a:avLst/>
          </a:prstGeom>
          <a:noFill/>
          <a:ln w="9525">
            <a:noFill/>
            <a:miter lim="800000"/>
            <a:headEnd/>
            <a:tailEnd/>
          </a:ln>
          <a:effectLst/>
        </p:spPr>
        <p:txBody>
          <a:bodyPr wrap="square" tIns="82800" bIns="82800">
            <a:spAutoFit/>
          </a:bodyPr>
          <a:lstStyle/>
          <a:p>
            <a:pPr marL="185738" indent="-185738">
              <a:lnSpc>
                <a:spcPct val="100000"/>
              </a:lnSpc>
              <a:spcBef>
                <a:spcPct val="25000"/>
              </a:spcBef>
            </a:pPr>
            <a:r>
              <a:rPr lang="fr-FR" sz="1600" u="sng" dirty="0">
                <a:solidFill>
                  <a:schemeClr val="tx1"/>
                </a:solidFill>
                <a:latin typeface="Arial" charset="0"/>
              </a:rPr>
              <a:t>Artères élastiques (conductrices</a:t>
            </a:r>
            <a:r>
              <a:rPr lang="fr-FR" sz="1600" dirty="0">
                <a:solidFill>
                  <a:schemeClr val="tx1"/>
                </a:solidFill>
                <a:latin typeface="Arial" charset="0"/>
              </a:rPr>
              <a:t>) </a:t>
            </a:r>
            <a:r>
              <a:rPr lang="fr-FR" sz="1600" i="0" dirty="0">
                <a:solidFill>
                  <a:schemeClr val="tx1"/>
                </a:solidFill>
                <a:latin typeface="Arial" charset="0"/>
              </a:rPr>
              <a:t>:</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Artères de gros calibre ; l’aorte et ses principales branches (diamètre de la lumière : 2.5 à 1 cm)</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Grande proportion d’élastine dans leurs parois</a:t>
            </a:r>
          </a:p>
          <a:p>
            <a:pPr marL="357188" lvl="1">
              <a:lnSpc>
                <a:spcPct val="100000"/>
              </a:lnSpc>
              <a:spcBef>
                <a:spcPts val="0"/>
              </a:spcBef>
              <a:buNone/>
            </a:pPr>
            <a:r>
              <a:rPr lang="fr-FR" sz="1600" b="0" i="0" dirty="0">
                <a:solidFill>
                  <a:schemeClr val="tx1"/>
                </a:solidFill>
                <a:latin typeface="Arial" charset="0"/>
                <a:sym typeface="Symbol" pitchFamily="18" charset="2"/>
              </a:rPr>
              <a:t> parois élastiques</a:t>
            </a:r>
          </a:p>
          <a:p>
            <a:pPr marL="185738" indent="-185738">
              <a:lnSpc>
                <a:spcPct val="100000"/>
              </a:lnSpc>
              <a:spcBef>
                <a:spcPts val="1000"/>
              </a:spcBef>
            </a:pPr>
            <a:r>
              <a:rPr lang="fr-FR" sz="1600" u="sng" dirty="0">
                <a:solidFill>
                  <a:schemeClr val="tx1"/>
                </a:solidFill>
                <a:latin typeface="Arial" charset="0"/>
              </a:rPr>
              <a:t>Artères musculaires (distributrices</a:t>
            </a:r>
            <a:r>
              <a:rPr lang="fr-FR" sz="1600" dirty="0">
                <a:solidFill>
                  <a:schemeClr val="tx1"/>
                </a:solidFill>
                <a:latin typeface="Arial" charset="0"/>
              </a:rPr>
              <a:t>) </a:t>
            </a:r>
            <a:r>
              <a:rPr lang="fr-FR" sz="1600" i="0" dirty="0">
                <a:solidFill>
                  <a:schemeClr val="tx1"/>
                </a:solidFill>
                <a:latin typeface="Arial" charset="0"/>
              </a:rPr>
              <a:t>:</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Distribuent le sang aux divers organes (diam. de la lumière : 1 cm to 0.3 mm)</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Tunique moyenne proportionnellement plus importante.</a:t>
            </a:r>
          </a:p>
          <a:p>
            <a:pPr marL="357188" lvl="1">
              <a:lnSpc>
                <a:spcPct val="100000"/>
              </a:lnSpc>
              <a:spcBef>
                <a:spcPts val="0"/>
              </a:spcBef>
              <a:buFontTx/>
              <a:buNone/>
            </a:pPr>
            <a:r>
              <a:rPr lang="fr-FR" sz="1600" b="0" i="0" dirty="0">
                <a:solidFill>
                  <a:schemeClr val="tx1"/>
                </a:solidFill>
                <a:latin typeface="Arial" charset="0"/>
                <a:sym typeface="Symbol" pitchFamily="18" charset="2"/>
              </a:rPr>
              <a:t>  </a:t>
            </a:r>
            <a:r>
              <a:rPr lang="fr-FR" sz="1600" b="0" i="0" dirty="0">
                <a:solidFill>
                  <a:schemeClr val="tx1"/>
                </a:solidFill>
                <a:latin typeface="Arial" charset="0"/>
              </a:rPr>
              <a:t>moins extensibles que les artères élastiques mais plus actives dans la vasoconstriction</a:t>
            </a:r>
          </a:p>
          <a:p>
            <a:pPr marL="185738" indent="-185738">
              <a:lnSpc>
                <a:spcPct val="100000"/>
              </a:lnSpc>
              <a:spcBef>
                <a:spcPts val="1000"/>
              </a:spcBef>
            </a:pPr>
            <a:r>
              <a:rPr lang="fr-FR" sz="1600" u="sng" dirty="0">
                <a:solidFill>
                  <a:schemeClr val="tx1"/>
                </a:solidFill>
                <a:latin typeface="Arial" charset="0"/>
              </a:rPr>
              <a:t>Artérioles</a:t>
            </a:r>
            <a:r>
              <a:rPr lang="fr-FR" sz="1600" dirty="0">
                <a:solidFill>
                  <a:schemeClr val="tx1"/>
                </a:solidFill>
                <a:latin typeface="Arial" charset="0"/>
              </a:rPr>
              <a:t> </a:t>
            </a:r>
            <a:r>
              <a:rPr lang="fr-FR" sz="1600" i="0" dirty="0">
                <a:solidFill>
                  <a:schemeClr val="tx1"/>
                </a:solidFill>
                <a:latin typeface="Arial" charset="0"/>
              </a:rPr>
              <a:t>:</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Diamètre : 0.3 mm to 10 </a:t>
            </a:r>
            <a:r>
              <a:rPr lang="fr-FR" sz="1600" b="0" i="0" dirty="0">
                <a:solidFill>
                  <a:schemeClr val="tx1"/>
                </a:solidFill>
                <a:latin typeface="Arial" charset="0"/>
                <a:cs typeface="Arial" charset="0"/>
              </a:rPr>
              <a:t>μ</a:t>
            </a:r>
            <a:r>
              <a:rPr lang="fr-FR" sz="1600" b="0" i="0" dirty="0">
                <a:solidFill>
                  <a:schemeClr val="tx1"/>
                </a:solidFill>
                <a:latin typeface="Arial" charset="0"/>
              </a:rPr>
              <a:t>m</a:t>
            </a:r>
          </a:p>
          <a:p>
            <a:pPr marL="357188" lvl="1" indent="-177800">
              <a:lnSpc>
                <a:spcPct val="100000"/>
              </a:lnSpc>
              <a:spcBef>
                <a:spcPts val="400"/>
              </a:spcBef>
              <a:buFont typeface="Arial" panose="020B0604020202020204" pitchFamily="34" charset="0"/>
              <a:buChar char="-"/>
            </a:pPr>
            <a:r>
              <a:rPr lang="fr-FR" sz="1600" b="0" i="0" dirty="0">
                <a:solidFill>
                  <a:schemeClr val="tx1"/>
                </a:solidFill>
                <a:latin typeface="Arial" charset="0"/>
              </a:rPr>
              <a:t>Tunique moyenne constituée d’une seule coule de cellules musculaires lisses pour les plus petites artérioles</a:t>
            </a:r>
          </a:p>
        </p:txBody>
      </p:sp>
      <p:pic>
        <p:nvPicPr>
          <p:cNvPr id="5123" name="Picture 6"/>
          <p:cNvPicPr>
            <a:picLocks noChangeAspect="1" noChangeArrowheads="1"/>
          </p:cNvPicPr>
          <p:nvPr/>
        </p:nvPicPr>
        <p:blipFill>
          <a:blip r:embed="rId2" cstate="print"/>
          <a:srcRect b="13458"/>
          <a:stretch>
            <a:fillRect/>
          </a:stretch>
        </p:blipFill>
        <p:spPr bwMode="auto">
          <a:xfrm>
            <a:off x="6172200" y="304800"/>
            <a:ext cx="2143125" cy="5788025"/>
          </a:xfrm>
          <a:prstGeom prst="rect">
            <a:avLst/>
          </a:prstGeom>
          <a:noFill/>
          <a:ln w="9525">
            <a:noFill/>
            <a:miter lim="800000"/>
            <a:headEnd/>
            <a:tailEnd/>
          </a:ln>
        </p:spPr>
      </p:pic>
      <p:sp>
        <p:nvSpPr>
          <p:cNvPr id="5124" name="Rectangle 7"/>
          <p:cNvSpPr>
            <a:spLocks noChangeArrowheads="1"/>
          </p:cNvSpPr>
          <p:nvPr/>
        </p:nvSpPr>
        <p:spPr bwMode="auto">
          <a:xfrm>
            <a:off x="199196" y="283331"/>
            <a:ext cx="6172200" cy="349460"/>
          </a:xfrm>
          <a:prstGeom prst="rect">
            <a:avLst/>
          </a:prstGeom>
          <a:noFill/>
          <a:ln w="9525" algn="ctr">
            <a:noFill/>
            <a:miter lim="800000"/>
            <a:headEnd/>
            <a:tailEnd/>
          </a:ln>
          <a:effectLst/>
        </p:spPr>
        <p:txBody>
          <a:bodyPr wrap="square" tIns="0" bIns="10800" anchor="ctr">
            <a:spAutoFit/>
          </a:bodyPr>
          <a:lstStyle/>
          <a:p>
            <a:pPr marL="806450" indent="-806450">
              <a:lnSpc>
                <a:spcPct val="100000"/>
              </a:lnSpc>
              <a:spcBef>
                <a:spcPct val="0"/>
              </a:spcBef>
              <a:buFontTx/>
              <a:buNone/>
            </a:pPr>
            <a:r>
              <a:rPr lang="fr-FR" sz="2200" i="0" dirty="0">
                <a:solidFill>
                  <a:srgbClr val="0000FF"/>
                </a:solidFill>
                <a:latin typeface="Arial" charset="0"/>
              </a:rPr>
              <a:t>6.3.2 Comparer les trois types d’artères</a:t>
            </a:r>
          </a:p>
        </p:txBody>
      </p:sp>
      <p:sp>
        <p:nvSpPr>
          <p:cNvPr id="5125" name="Text Box 8"/>
          <p:cNvSpPr txBox="1">
            <a:spLocks noChangeArrowheads="1"/>
          </p:cNvSpPr>
          <p:nvPr/>
        </p:nvSpPr>
        <p:spPr bwMode="auto">
          <a:xfrm>
            <a:off x="7772400" y="6153150"/>
            <a:ext cx="1295400" cy="247650"/>
          </a:xfrm>
          <a:prstGeom prst="rect">
            <a:avLst/>
          </a:prstGeom>
          <a:no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Tableau 19.1</a:t>
            </a:r>
            <a:endParaRPr lang="en-CA" sz="1400" b="0" i="0" dirty="0">
              <a:latin typeface="Arial" charset="0"/>
            </a:endParaRPr>
          </a:p>
        </p:txBody>
      </p:sp>
      <p:sp>
        <p:nvSpPr>
          <p:cNvPr id="5126" name="Text Box 9"/>
          <p:cNvSpPr txBox="1">
            <a:spLocks noChangeArrowheads="1"/>
          </p:cNvSpPr>
          <p:nvPr/>
        </p:nvSpPr>
        <p:spPr bwMode="auto">
          <a:xfrm>
            <a:off x="6400800" y="1676400"/>
            <a:ext cx="13716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a:solidFill>
                  <a:schemeClr val="tx1"/>
                </a:solidFill>
                <a:latin typeface="Georgia" pitchFamily="18" charset="0"/>
              </a:rPr>
              <a:t>Artère élastique</a:t>
            </a:r>
          </a:p>
        </p:txBody>
      </p:sp>
      <p:sp>
        <p:nvSpPr>
          <p:cNvPr id="5127" name="Text Box 10"/>
          <p:cNvSpPr txBox="1">
            <a:spLocks noChangeArrowheads="1"/>
          </p:cNvSpPr>
          <p:nvPr/>
        </p:nvSpPr>
        <p:spPr bwMode="auto">
          <a:xfrm>
            <a:off x="6324600" y="3429000"/>
            <a:ext cx="16002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a:solidFill>
                  <a:schemeClr val="tx1"/>
                </a:solidFill>
                <a:latin typeface="Georgia" pitchFamily="18" charset="0"/>
              </a:rPr>
              <a:t>Artère musculaire</a:t>
            </a:r>
          </a:p>
        </p:txBody>
      </p:sp>
      <p:sp>
        <p:nvSpPr>
          <p:cNvPr id="5128" name="Text Box 11"/>
          <p:cNvSpPr txBox="1">
            <a:spLocks noChangeArrowheads="1"/>
          </p:cNvSpPr>
          <p:nvPr/>
        </p:nvSpPr>
        <p:spPr bwMode="auto">
          <a:xfrm>
            <a:off x="6400800" y="4800600"/>
            <a:ext cx="9144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a:solidFill>
                  <a:schemeClr val="tx1"/>
                </a:solidFill>
                <a:latin typeface="Georgia" pitchFamily="18" charset="0"/>
              </a:rPr>
              <a:t>Artériole</a:t>
            </a:r>
          </a:p>
        </p:txBody>
      </p:sp>
      <p:sp>
        <p:nvSpPr>
          <p:cNvPr id="5129" name="Text Box 12"/>
          <p:cNvSpPr txBox="1">
            <a:spLocks noChangeArrowheads="1"/>
          </p:cNvSpPr>
          <p:nvPr/>
        </p:nvSpPr>
        <p:spPr bwMode="auto">
          <a:xfrm>
            <a:off x="6400800" y="5867400"/>
            <a:ext cx="9144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a:solidFill>
                  <a:schemeClr val="tx1"/>
                </a:solidFill>
                <a:latin typeface="Georgia" pitchFamily="18" charset="0"/>
              </a:rPr>
              <a:t>Capillaire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152400" y="235803"/>
            <a:ext cx="5727700" cy="769441"/>
          </a:xfrm>
          <a:prstGeom prst="rect">
            <a:avLst/>
          </a:prstGeom>
          <a:noFill/>
          <a:ln w="9525" algn="ctr">
            <a:noFill/>
            <a:miter lim="800000"/>
            <a:headEnd/>
            <a:tailEnd/>
          </a:ln>
          <a:effectLst/>
        </p:spPr>
        <p:txBody>
          <a:bodyPr wrap="square">
            <a:spAutoFit/>
          </a:bodyPr>
          <a:lstStyle/>
          <a:p>
            <a:pPr marL="806450" indent="-806450">
              <a:lnSpc>
                <a:spcPct val="100000"/>
              </a:lnSpc>
              <a:spcBef>
                <a:spcPct val="0"/>
              </a:spcBef>
              <a:buFontTx/>
              <a:buNone/>
            </a:pPr>
            <a:r>
              <a:rPr lang="fr-FR" sz="2200" i="0" dirty="0">
                <a:solidFill>
                  <a:srgbClr val="0000FF"/>
                </a:solidFill>
                <a:latin typeface="Arial" charset="0"/>
              </a:rPr>
              <a:t>6.3.3	Décrire les capillaires et la microcirculation</a:t>
            </a:r>
          </a:p>
        </p:txBody>
      </p:sp>
      <p:sp>
        <p:nvSpPr>
          <p:cNvPr id="6148" name="Text Box 3"/>
          <p:cNvSpPr txBox="1">
            <a:spLocks noChangeArrowheads="1"/>
          </p:cNvSpPr>
          <p:nvPr/>
        </p:nvSpPr>
        <p:spPr bwMode="auto">
          <a:xfrm>
            <a:off x="162338" y="1404001"/>
            <a:ext cx="5933662" cy="4739759"/>
          </a:xfrm>
          <a:prstGeom prst="rect">
            <a:avLst/>
          </a:prstGeom>
          <a:noFill/>
          <a:ln w="9525">
            <a:noFill/>
            <a:miter lim="800000"/>
            <a:headEnd/>
            <a:tailEnd/>
          </a:ln>
          <a:effectLst/>
        </p:spPr>
        <p:txBody>
          <a:bodyPr wrap="square">
            <a:spAutoFit/>
          </a:bodyPr>
          <a:lstStyle/>
          <a:p>
            <a:pPr>
              <a:lnSpc>
                <a:spcPct val="100000"/>
              </a:lnSpc>
              <a:buSzPct val="120000"/>
              <a:buNone/>
            </a:pPr>
            <a:r>
              <a:rPr lang="fr-CA" i="0" u="sng" dirty="0">
                <a:solidFill>
                  <a:schemeClr val="tx1"/>
                </a:solidFill>
                <a:latin typeface="Arial" charset="0"/>
              </a:rPr>
              <a:t>Capillaires</a:t>
            </a:r>
          </a:p>
          <a:p>
            <a:pPr marL="174625" lvl="1" indent="-174625">
              <a:lnSpc>
                <a:spcPct val="100000"/>
              </a:lnSpc>
              <a:spcBef>
                <a:spcPts val="200"/>
              </a:spcBef>
              <a:buFont typeface="Arial" pitchFamily="34" charset="0"/>
              <a:buChar char="−"/>
            </a:pPr>
            <a:r>
              <a:rPr lang="fr-CA" sz="1600" b="0" i="0" dirty="0">
                <a:solidFill>
                  <a:schemeClr val="tx1"/>
                </a:solidFill>
                <a:latin typeface="Arial" charset="0"/>
              </a:rPr>
              <a:t>Paroi constituée d’un endothélium uniquement</a:t>
            </a:r>
            <a:endParaRPr lang="fr-CA" sz="1600" b="0" dirty="0">
              <a:solidFill>
                <a:schemeClr val="tx1"/>
              </a:solidFill>
              <a:latin typeface="Arial" charset="0"/>
            </a:endParaRPr>
          </a:p>
          <a:p>
            <a:pPr marL="174625" lvl="1" indent="-174625">
              <a:lnSpc>
                <a:spcPct val="100000"/>
              </a:lnSpc>
              <a:spcBef>
                <a:spcPts val="200"/>
              </a:spcBef>
              <a:buFont typeface="Arial" pitchFamily="34" charset="0"/>
              <a:buChar char="−"/>
            </a:pPr>
            <a:r>
              <a:rPr lang="fr-CA" sz="1600" b="0" i="0" dirty="0">
                <a:solidFill>
                  <a:schemeClr val="tx1"/>
                </a:solidFill>
                <a:latin typeface="Arial" charset="0"/>
              </a:rPr>
              <a:t>Longueur moyenne : 1 mm, diamètre interne : 5-10 μm</a:t>
            </a:r>
          </a:p>
          <a:p>
            <a:pPr marL="174625" lvl="1" indent="-174625">
              <a:lnSpc>
                <a:spcPct val="100000"/>
              </a:lnSpc>
              <a:spcBef>
                <a:spcPts val="200"/>
              </a:spcBef>
              <a:buFont typeface="Arial" pitchFamily="34" charset="0"/>
              <a:buChar char="−"/>
            </a:pPr>
            <a:r>
              <a:rPr lang="fr-CA" sz="1600" b="0" i="0" u="sng" dirty="0">
                <a:solidFill>
                  <a:schemeClr val="tx1"/>
                </a:solidFill>
                <a:latin typeface="Arial" charset="0"/>
              </a:rPr>
              <a:t>Sites d’échange</a:t>
            </a:r>
            <a:r>
              <a:rPr lang="fr-CA" sz="1600" b="0" i="0" dirty="0">
                <a:solidFill>
                  <a:schemeClr val="tx1"/>
                </a:solidFill>
                <a:latin typeface="Arial" charset="0"/>
              </a:rPr>
              <a:t> (gaz, nutriments, hormones, déchets métaboliques)</a:t>
            </a:r>
          </a:p>
          <a:p>
            <a:pPr>
              <a:lnSpc>
                <a:spcPct val="100000"/>
              </a:lnSpc>
              <a:spcBef>
                <a:spcPts val="600"/>
              </a:spcBef>
              <a:buSzPct val="120000"/>
              <a:buNone/>
            </a:pPr>
            <a:r>
              <a:rPr lang="fr-CA" sz="1600" i="0" dirty="0">
                <a:solidFill>
                  <a:schemeClr val="tx1"/>
                </a:solidFill>
                <a:latin typeface="Arial" charset="0"/>
              </a:rPr>
              <a:t>3 types :</a:t>
            </a:r>
          </a:p>
          <a:p>
            <a:pPr marL="179388" lvl="2" indent="-179388">
              <a:lnSpc>
                <a:spcPct val="100000"/>
              </a:lnSpc>
              <a:spcBef>
                <a:spcPts val="300"/>
              </a:spcBef>
              <a:buSzPct val="90000"/>
              <a:buFont typeface="Wingdings" panose="05000000000000000000" pitchFamily="2" charset="2"/>
              <a:buChar char="§"/>
            </a:pPr>
            <a:r>
              <a:rPr lang="fr-CA" sz="1600" b="0" dirty="0">
                <a:solidFill>
                  <a:schemeClr val="tx1"/>
                </a:solidFill>
                <a:latin typeface="Arial" charset="0"/>
              </a:rPr>
              <a:t>Capillaires continus </a:t>
            </a:r>
            <a:r>
              <a:rPr lang="fr-CA" sz="1600" b="0" i="0" dirty="0">
                <a:solidFill>
                  <a:schemeClr val="tx1"/>
                </a:solidFill>
                <a:latin typeface="Arial" charset="0"/>
              </a:rPr>
              <a:t>(les plus répandus)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Jonctions serrées nombreuses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Fentes intercellulaires</a:t>
            </a:r>
          </a:p>
          <a:p>
            <a:pPr marL="179388" lvl="2" indent="-179388">
              <a:lnSpc>
                <a:spcPct val="100000"/>
              </a:lnSpc>
              <a:spcBef>
                <a:spcPts val="300"/>
              </a:spcBef>
              <a:buSzPct val="90000"/>
              <a:buFont typeface="Wingdings" panose="05000000000000000000" pitchFamily="2" charset="2"/>
              <a:buChar char="§"/>
            </a:pPr>
            <a:r>
              <a:rPr lang="fr-CA" sz="1600" b="0" dirty="0">
                <a:solidFill>
                  <a:schemeClr val="tx1"/>
                </a:solidFill>
                <a:latin typeface="Arial" charset="0"/>
              </a:rPr>
              <a:t>Capillaires fenestrés </a:t>
            </a:r>
            <a:r>
              <a:rPr lang="fr-CA" sz="1600" b="0" i="0" dirty="0">
                <a:solidFill>
                  <a:schemeClr val="tx1"/>
                </a:solidFill>
                <a:latin typeface="Arial" charset="0"/>
              </a:rPr>
              <a:t>(ex. reins, intestins, glandes endocrines)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Présence de fenestrations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Perméabilité plus grande que celle des capillaires continus.</a:t>
            </a:r>
          </a:p>
          <a:p>
            <a:pPr marL="179388" lvl="2" indent="-179388">
              <a:lnSpc>
                <a:spcPct val="100000"/>
              </a:lnSpc>
              <a:spcBef>
                <a:spcPts val="300"/>
              </a:spcBef>
              <a:buSzPct val="90000"/>
              <a:buFont typeface="Wingdings" panose="05000000000000000000" pitchFamily="2" charset="2"/>
              <a:buChar char="§"/>
            </a:pPr>
            <a:r>
              <a:rPr lang="fr-CA" sz="1600" b="0" dirty="0">
                <a:solidFill>
                  <a:schemeClr val="tx1"/>
                </a:solidFill>
                <a:latin typeface="Arial" charset="0"/>
              </a:rPr>
              <a:t>Capillaires discontinus</a:t>
            </a:r>
            <a:r>
              <a:rPr lang="fr-CA" sz="1600" b="0" i="0" dirty="0">
                <a:solidFill>
                  <a:schemeClr val="tx1"/>
                </a:solidFill>
                <a:latin typeface="Arial" charset="0"/>
              </a:rPr>
              <a:t> (</a:t>
            </a:r>
            <a:r>
              <a:rPr lang="fr-CA" sz="1600" b="0" dirty="0">
                <a:solidFill>
                  <a:schemeClr val="tx1"/>
                </a:solidFill>
                <a:latin typeface="Arial" charset="0"/>
              </a:rPr>
              <a:t>sinusoïdes</a:t>
            </a:r>
            <a:r>
              <a:rPr lang="fr-CA" sz="1600" b="0" i="0" dirty="0">
                <a:solidFill>
                  <a:schemeClr val="tx1"/>
                </a:solidFill>
                <a:latin typeface="Arial" charset="0"/>
              </a:rPr>
              <a:t>)</a:t>
            </a:r>
            <a:r>
              <a:rPr lang="fr-CA" sz="1600" b="0" dirty="0">
                <a:solidFill>
                  <a:schemeClr val="tx1"/>
                </a:solidFill>
                <a:latin typeface="Arial" charset="0"/>
              </a:rPr>
              <a:t> </a:t>
            </a:r>
            <a:r>
              <a:rPr lang="fr-CA" sz="1600" b="0" i="0" dirty="0">
                <a:solidFill>
                  <a:schemeClr val="tx1"/>
                </a:solidFill>
                <a:latin typeface="Arial" charset="0"/>
              </a:rPr>
              <a:t>(ex. moelle osseuse rouge, foie, rate)</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Jonctions serrées peu nombreuses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Larges fentes intercellulaires</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Membrane basale discontinue ou absente</a:t>
            </a:r>
          </a:p>
          <a:p>
            <a:pPr marL="357188" lvl="3" indent="-177800">
              <a:lnSpc>
                <a:spcPct val="100000"/>
              </a:lnSpc>
              <a:spcBef>
                <a:spcPts val="0"/>
              </a:spcBef>
              <a:buSzPct val="90000"/>
              <a:buFont typeface="Arial" panose="020B0604020202020204" pitchFamily="34" charset="0"/>
              <a:buChar char="−"/>
            </a:pPr>
            <a:r>
              <a:rPr lang="fr-CA" sz="1500" b="0" i="0" dirty="0">
                <a:solidFill>
                  <a:schemeClr val="tx1"/>
                </a:solidFill>
                <a:latin typeface="Arial" charset="0"/>
              </a:rPr>
              <a:t>Permettent le passage des grosses molécules</a:t>
            </a:r>
          </a:p>
        </p:txBody>
      </p:sp>
      <p:pic>
        <p:nvPicPr>
          <p:cNvPr id="2050" name="Picture 2" descr="C:\Users\Michel\Downloads\marieb5e_anat_fig_ch19\fig_19-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894" b="9187"/>
          <a:stretch/>
        </p:blipFill>
        <p:spPr bwMode="auto">
          <a:xfrm>
            <a:off x="6173081" y="228600"/>
            <a:ext cx="2818519" cy="617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7"/>
          <p:cNvSpPr txBox="1">
            <a:spLocks noChangeArrowheads="1"/>
          </p:cNvSpPr>
          <p:nvPr/>
        </p:nvSpPr>
        <p:spPr bwMode="auto">
          <a:xfrm>
            <a:off x="8145893" y="6493609"/>
            <a:ext cx="914400" cy="257175"/>
          </a:xfrm>
          <a:prstGeom prst="rect">
            <a:avLst/>
          </a:prstGeom>
          <a:solidFill>
            <a:schemeClr val="bg1"/>
          </a:solid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Fig. 19.3</a:t>
            </a:r>
            <a:endParaRPr lang="en-CA" sz="1400" b="0" i="0" dirty="0">
              <a:latin typeface="Arial" charset="0"/>
            </a:endParaRPr>
          </a:p>
        </p:txBody>
      </p:sp>
      <p:sp>
        <p:nvSpPr>
          <p:cNvPr id="17" name="Rectangle 2"/>
          <p:cNvSpPr>
            <a:spLocks noChangeArrowheads="1"/>
          </p:cNvSpPr>
          <p:nvPr/>
        </p:nvSpPr>
        <p:spPr bwMode="auto">
          <a:xfrm>
            <a:off x="162339" y="1005244"/>
            <a:ext cx="5188037" cy="400110"/>
          </a:xfrm>
          <a:prstGeom prst="rect">
            <a:avLst/>
          </a:prstGeom>
          <a:noFill/>
          <a:ln w="9525" algn="ctr">
            <a:noFill/>
            <a:miter lim="800000"/>
            <a:headEnd/>
            <a:tailEnd/>
          </a:ln>
          <a:effectLst/>
        </p:spPr>
        <p:txBody>
          <a:bodyPr wrap="square">
            <a:spAutoFit/>
          </a:bodyPr>
          <a:lstStyle/>
          <a:p>
            <a:pPr marL="989013" indent="-989013">
              <a:lnSpc>
                <a:spcPct val="100000"/>
              </a:lnSpc>
              <a:spcBef>
                <a:spcPct val="0"/>
              </a:spcBef>
              <a:buFontTx/>
              <a:buNone/>
            </a:pPr>
            <a:r>
              <a:rPr lang="fr-FR" sz="2000" b="0" i="0" dirty="0">
                <a:solidFill>
                  <a:srgbClr val="0000FF"/>
                </a:solidFill>
                <a:latin typeface="Arial" charset="0"/>
              </a:rPr>
              <a:t>6.3.3.1	Structure et types de capillaires</a:t>
            </a:r>
          </a:p>
        </p:txBody>
      </p:sp>
    </p:spTree>
    <p:extLst>
      <p:ext uri="{BB962C8B-B14F-4D97-AF65-F5344CB8AC3E}">
        <p14:creationId xmlns:p14="http://schemas.microsoft.com/office/powerpoint/2010/main" val="198628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215900" y="285690"/>
            <a:ext cx="3365500" cy="400110"/>
          </a:xfrm>
          <a:prstGeom prst="rect">
            <a:avLst/>
          </a:prstGeom>
          <a:noFill/>
          <a:ln w="9525" algn="ctr">
            <a:noFill/>
            <a:miter lim="800000"/>
            <a:headEnd/>
            <a:tailEnd/>
          </a:ln>
          <a:effectLst/>
        </p:spPr>
        <p:txBody>
          <a:bodyPr wrap="square">
            <a:spAutoFit/>
          </a:bodyPr>
          <a:lstStyle/>
          <a:p>
            <a:pPr marL="989013" indent="-989013">
              <a:lnSpc>
                <a:spcPct val="100000"/>
              </a:lnSpc>
              <a:spcBef>
                <a:spcPct val="0"/>
              </a:spcBef>
              <a:buFontTx/>
              <a:buNone/>
            </a:pPr>
            <a:r>
              <a:rPr lang="fr-FR" sz="2000" b="0" i="0" dirty="0">
                <a:solidFill>
                  <a:srgbClr val="0000FF"/>
                </a:solidFill>
                <a:latin typeface="Arial" charset="0"/>
              </a:rPr>
              <a:t>6.3.3.2	La microcirculation</a:t>
            </a:r>
          </a:p>
        </p:txBody>
      </p:sp>
      <p:sp>
        <p:nvSpPr>
          <p:cNvPr id="6148" name="Text Box 3"/>
          <p:cNvSpPr txBox="1">
            <a:spLocks noChangeArrowheads="1"/>
          </p:cNvSpPr>
          <p:nvPr/>
        </p:nvSpPr>
        <p:spPr bwMode="auto">
          <a:xfrm>
            <a:off x="215899" y="752605"/>
            <a:ext cx="4612014" cy="3167534"/>
          </a:xfrm>
          <a:prstGeom prst="rect">
            <a:avLst/>
          </a:prstGeom>
          <a:noFill/>
          <a:ln w="9525">
            <a:noFill/>
            <a:miter lim="800000"/>
            <a:headEnd/>
            <a:tailEnd/>
          </a:ln>
          <a:effectLst/>
        </p:spPr>
        <p:txBody>
          <a:bodyPr wrap="square">
            <a:spAutoFit/>
          </a:bodyPr>
          <a:lstStyle/>
          <a:p>
            <a:pPr>
              <a:lnSpc>
                <a:spcPct val="100000"/>
              </a:lnSpc>
              <a:buNone/>
            </a:pPr>
            <a:r>
              <a:rPr lang="fr-CA" i="0" u="sng" dirty="0">
                <a:solidFill>
                  <a:schemeClr val="tx1"/>
                </a:solidFill>
                <a:latin typeface="Arial" charset="0"/>
              </a:rPr>
              <a:t>Microcirculation</a:t>
            </a:r>
          </a:p>
          <a:p>
            <a:pPr marL="4763">
              <a:lnSpc>
                <a:spcPct val="100000"/>
              </a:lnSpc>
              <a:spcBef>
                <a:spcPts val="300"/>
              </a:spcBef>
              <a:buFontTx/>
              <a:buNone/>
            </a:pPr>
            <a:r>
              <a:rPr lang="fr-CA" sz="1600" b="0" i="0" dirty="0">
                <a:solidFill>
                  <a:schemeClr val="tx1"/>
                </a:solidFill>
                <a:latin typeface="Arial" charset="0"/>
              </a:rPr>
              <a:t>Circulation du sang d’une artériole à une veinule à travers un </a:t>
            </a:r>
            <a:r>
              <a:rPr lang="fr-CA" sz="1600" dirty="0">
                <a:solidFill>
                  <a:schemeClr val="tx1"/>
                </a:solidFill>
                <a:latin typeface="Arial" charset="0"/>
              </a:rPr>
              <a:t>lit capillaire</a:t>
            </a:r>
            <a:r>
              <a:rPr lang="fr-CA" sz="1600" b="0" i="0" dirty="0">
                <a:solidFill>
                  <a:schemeClr val="tx1"/>
                </a:solidFill>
                <a:latin typeface="Arial" charset="0"/>
              </a:rPr>
              <a:t>, lequel consiste en :</a:t>
            </a:r>
            <a:endParaRPr lang="fr-CA" sz="1600" dirty="0">
              <a:solidFill>
                <a:schemeClr val="tx1"/>
              </a:solidFill>
              <a:latin typeface="Arial" charset="0"/>
            </a:endParaRPr>
          </a:p>
          <a:p>
            <a:pPr marL="265113" lvl="1" indent="-265113">
              <a:lnSpc>
                <a:spcPct val="100000"/>
              </a:lnSpc>
              <a:spcBef>
                <a:spcPts val="800"/>
              </a:spcBef>
              <a:buFontTx/>
              <a:buAutoNum type="romanLcParenR"/>
            </a:pPr>
            <a:r>
              <a:rPr lang="fr-CA" sz="1600" dirty="0">
                <a:solidFill>
                  <a:schemeClr val="tx1"/>
                </a:solidFill>
                <a:latin typeface="Arial" charset="0"/>
              </a:rPr>
              <a:t>Dérivation vasculaire</a:t>
            </a:r>
            <a:r>
              <a:rPr lang="fr-CA" sz="1600" i="0" dirty="0">
                <a:solidFill>
                  <a:srgbClr val="990099"/>
                </a:solidFill>
                <a:latin typeface="Arial" charset="0"/>
              </a:rPr>
              <a:t> </a:t>
            </a:r>
            <a:r>
              <a:rPr lang="fr-CA" sz="1600" b="0" i="0" dirty="0">
                <a:solidFill>
                  <a:schemeClr val="tx1"/>
                </a:solidFill>
                <a:latin typeface="Arial" charset="0"/>
              </a:rPr>
              <a:t>= </a:t>
            </a:r>
            <a:r>
              <a:rPr lang="fr-CA" sz="1600" b="0" dirty="0">
                <a:solidFill>
                  <a:schemeClr val="tx1"/>
                </a:solidFill>
                <a:latin typeface="Arial" charset="0"/>
              </a:rPr>
              <a:t>métartériole </a:t>
            </a:r>
            <a:r>
              <a:rPr lang="fr-CA" sz="1600" b="0" i="0" dirty="0">
                <a:solidFill>
                  <a:schemeClr val="tx1"/>
                </a:solidFill>
                <a:latin typeface="Arial" charset="0"/>
              </a:rPr>
              <a:t>+</a:t>
            </a:r>
            <a:r>
              <a:rPr lang="fr-CA" sz="1600" b="0" dirty="0">
                <a:solidFill>
                  <a:schemeClr val="tx1"/>
                </a:solidFill>
                <a:latin typeface="Arial" charset="0"/>
              </a:rPr>
              <a:t> canal de passage</a:t>
            </a:r>
          </a:p>
          <a:p>
            <a:pPr marL="265113" lvl="1" indent="-265113">
              <a:lnSpc>
                <a:spcPct val="100000"/>
              </a:lnSpc>
              <a:spcBef>
                <a:spcPts val="800"/>
              </a:spcBef>
              <a:buFontTx/>
              <a:buAutoNum type="romanLcParenR"/>
            </a:pPr>
            <a:r>
              <a:rPr lang="fr-CA" sz="1600" dirty="0">
                <a:solidFill>
                  <a:schemeClr val="tx1"/>
                </a:solidFill>
                <a:latin typeface="Arial" charset="0"/>
              </a:rPr>
              <a:t>Capillaires</a:t>
            </a:r>
            <a:r>
              <a:rPr lang="fr-CA" sz="1600" i="0" dirty="0">
                <a:solidFill>
                  <a:srgbClr val="990099"/>
                </a:solidFill>
                <a:latin typeface="Arial" charset="0"/>
              </a:rPr>
              <a:t> </a:t>
            </a:r>
            <a:r>
              <a:rPr lang="fr-CA" sz="1600" dirty="0">
                <a:solidFill>
                  <a:schemeClr val="tx1"/>
                </a:solidFill>
                <a:latin typeface="Arial" charset="0"/>
              </a:rPr>
              <a:t>vrais </a:t>
            </a:r>
            <a:r>
              <a:rPr lang="fr-CA" sz="1600" b="0" i="0" dirty="0">
                <a:solidFill>
                  <a:schemeClr val="tx1"/>
                </a:solidFill>
                <a:latin typeface="Arial" charset="0"/>
              </a:rPr>
              <a:t>= vaisseaux d’échange</a:t>
            </a:r>
          </a:p>
          <a:p>
            <a:pPr marL="265113" lvl="1">
              <a:lnSpc>
                <a:spcPct val="100000"/>
              </a:lnSpc>
              <a:spcBef>
                <a:spcPts val="0"/>
              </a:spcBef>
              <a:buNone/>
            </a:pPr>
            <a:r>
              <a:rPr lang="fr-CA" sz="1600" b="0" i="0" dirty="0">
                <a:solidFill>
                  <a:schemeClr val="tx1"/>
                </a:solidFill>
                <a:latin typeface="Arial" charset="0"/>
              </a:rPr>
              <a:t>(10 -100 / lit)</a:t>
            </a:r>
          </a:p>
          <a:p>
            <a:pPr marL="174625" lvl="1" indent="-174625">
              <a:lnSpc>
                <a:spcPct val="100000"/>
              </a:lnSpc>
              <a:spcBef>
                <a:spcPts val="1200"/>
              </a:spcBef>
            </a:pPr>
            <a:r>
              <a:rPr lang="fr-CA" sz="1500" dirty="0">
                <a:solidFill>
                  <a:schemeClr val="tx1"/>
                </a:solidFill>
                <a:latin typeface="Arial" charset="0"/>
              </a:rPr>
              <a:t>Sphincters précapillaires </a:t>
            </a:r>
            <a:r>
              <a:rPr lang="fr-CA" sz="1500" b="0" i="0" dirty="0">
                <a:solidFill>
                  <a:schemeClr val="tx1"/>
                </a:solidFill>
                <a:latin typeface="Arial" charset="0"/>
              </a:rPr>
              <a:t>(</a:t>
            </a:r>
            <a:r>
              <a:rPr lang="fr-CA" sz="1500" b="0" i="0" u="sng" dirty="0">
                <a:solidFill>
                  <a:schemeClr val="tx1"/>
                </a:solidFill>
                <a:latin typeface="Arial" charset="0"/>
              </a:rPr>
              <a:t>dans les intestins</a:t>
            </a:r>
            <a:r>
              <a:rPr lang="fr-CA" sz="1500" b="0" i="0" dirty="0">
                <a:solidFill>
                  <a:schemeClr val="tx1"/>
                </a:solidFill>
                <a:latin typeface="Arial" charset="0"/>
              </a:rPr>
              <a:t>) </a:t>
            </a:r>
            <a:r>
              <a:rPr lang="fr-CA" sz="1500" i="0" dirty="0">
                <a:solidFill>
                  <a:schemeClr val="tx1"/>
                </a:solidFill>
                <a:latin typeface="Arial" charset="0"/>
              </a:rPr>
              <a:t>:</a:t>
            </a:r>
            <a:endParaRPr lang="fr-CA" sz="1500" dirty="0">
              <a:solidFill>
                <a:schemeClr val="tx1"/>
              </a:solidFill>
              <a:latin typeface="Arial" charset="0"/>
            </a:endParaRPr>
          </a:p>
          <a:p>
            <a:pPr marL="177800" lvl="1">
              <a:lnSpc>
                <a:spcPct val="100000"/>
              </a:lnSpc>
              <a:spcBef>
                <a:spcPts val="0"/>
              </a:spcBef>
              <a:buNone/>
            </a:pPr>
            <a:r>
              <a:rPr lang="fr-CA" sz="1500" b="0" i="0" dirty="0">
                <a:solidFill>
                  <a:schemeClr val="tx1"/>
                </a:solidFill>
                <a:latin typeface="Arial" charset="0"/>
              </a:rPr>
              <a:t>Cellules musculaires lisses qui entourent la racine de chaque capillaire vrai ; contrôlent le passage du sang dans ces capillaires.</a:t>
            </a:r>
          </a:p>
        </p:txBody>
      </p:sp>
      <p:pic>
        <p:nvPicPr>
          <p:cNvPr id="6" name="Content Placeholder 1">
            <a:extLst>
              <a:ext uri="{FF2B5EF4-FFF2-40B4-BE49-F238E27FC236}">
                <a16:creationId xmlns:a16="http://schemas.microsoft.com/office/drawing/2014/main" id="{BC55424E-1243-4926-AFA9-0C7F36CCC53F}"/>
              </a:ext>
            </a:extLst>
          </p:cNvPr>
          <p:cNvPicPr>
            <a:picLocks noChangeAspect="1"/>
          </p:cNvPicPr>
          <p:nvPr/>
        </p:nvPicPr>
        <p:blipFill rotWithShape="1">
          <a:blip r:embed="rId2">
            <a:extLst>
              <a:ext uri="{28A0092B-C50C-407E-A947-70E740481C1C}">
                <a14:useLocalDpi xmlns:a14="http://schemas.microsoft.com/office/drawing/2010/main" val="0"/>
              </a:ext>
            </a:extLst>
          </a:blip>
          <a:srcRect b="17774"/>
          <a:stretch/>
        </p:blipFill>
        <p:spPr>
          <a:xfrm>
            <a:off x="4876800" y="266913"/>
            <a:ext cx="3817508" cy="2785757"/>
          </a:xfrm>
          <a:prstGeom prst="rect">
            <a:avLst/>
          </a:prstGeom>
        </p:spPr>
      </p:pic>
      <p:grpSp>
        <p:nvGrpSpPr>
          <p:cNvPr id="4" name="Group 3">
            <a:extLst>
              <a:ext uri="{FF2B5EF4-FFF2-40B4-BE49-F238E27FC236}">
                <a16:creationId xmlns:a16="http://schemas.microsoft.com/office/drawing/2014/main" id="{E2B017D1-BBF0-47E7-9FDC-540E604F28C2}"/>
              </a:ext>
            </a:extLst>
          </p:cNvPr>
          <p:cNvGrpSpPr/>
          <p:nvPr/>
        </p:nvGrpSpPr>
        <p:grpSpPr>
          <a:xfrm>
            <a:off x="5029200" y="2835401"/>
            <a:ext cx="3738766" cy="3762568"/>
            <a:chOff x="5322350" y="3059976"/>
            <a:chExt cx="3520040" cy="3767898"/>
          </a:xfrm>
        </p:grpSpPr>
        <p:pic>
          <p:nvPicPr>
            <p:cNvPr id="7" name="Content Placeholder 1">
              <a:extLst>
                <a:ext uri="{FF2B5EF4-FFF2-40B4-BE49-F238E27FC236}">
                  <a16:creationId xmlns:a16="http://schemas.microsoft.com/office/drawing/2014/main" id="{92556932-C937-4E7E-8DBE-A894363E5A42}"/>
                </a:ext>
              </a:extLst>
            </p:cNvPr>
            <p:cNvPicPr>
              <a:picLocks noChangeAspect="1"/>
            </p:cNvPicPr>
            <p:nvPr/>
          </p:nvPicPr>
          <p:blipFill rotWithShape="1">
            <a:blip r:embed="rId3">
              <a:extLst>
                <a:ext uri="{28A0092B-C50C-407E-A947-70E740481C1C}">
                  <a14:useLocalDpi xmlns:a14="http://schemas.microsoft.com/office/drawing/2010/main" val="0"/>
                </a:ext>
              </a:extLst>
            </a:blip>
            <a:srcRect l="3954" t="60140" r="54454" b="5630"/>
            <a:stretch/>
          </p:blipFill>
          <p:spPr>
            <a:xfrm>
              <a:off x="5322350" y="3579067"/>
              <a:ext cx="3051099" cy="3248807"/>
            </a:xfrm>
            <a:prstGeom prst="rect">
              <a:avLst/>
            </a:prstGeom>
          </p:spPr>
        </p:pic>
        <p:sp>
          <p:nvSpPr>
            <p:cNvPr id="3" name="Isosceles Triangle 2">
              <a:extLst>
                <a:ext uri="{FF2B5EF4-FFF2-40B4-BE49-F238E27FC236}">
                  <a16:creationId xmlns:a16="http://schemas.microsoft.com/office/drawing/2014/main" id="{590DA2E5-26BC-45A7-94CD-677C54FA0B4E}"/>
                </a:ext>
              </a:extLst>
            </p:cNvPr>
            <p:cNvSpPr/>
            <p:nvPr/>
          </p:nvSpPr>
          <p:spPr bwMode="auto">
            <a:xfrm rot="18300417">
              <a:off x="7464009" y="2985425"/>
              <a:ext cx="1303830" cy="1452932"/>
            </a:xfrm>
            <a:prstGeom prst="triangle">
              <a:avLst>
                <a:gd name="adj" fmla="val 25205"/>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80000"/>
                </a:lnSpc>
                <a:spcBef>
                  <a:spcPct val="20000"/>
                </a:spcBef>
                <a:spcAft>
                  <a:spcPct val="0"/>
                </a:spcAft>
                <a:buClrTx/>
                <a:buSzTx/>
                <a:buFontTx/>
                <a:buChar char="•"/>
                <a:tabLst/>
              </a:pPr>
              <a:endParaRPr kumimoji="0" lang="en-CA" sz="1800" b="1" i="1" u="none" strike="noStrike" cap="none" normalizeH="0" baseline="0">
                <a:ln>
                  <a:noFill/>
                </a:ln>
                <a:solidFill>
                  <a:srgbClr val="333399"/>
                </a:solidFill>
                <a:effectLst/>
                <a:latin typeface="Times New Roman" pitchFamily="18" charset="0"/>
              </a:endParaRPr>
            </a:p>
          </p:txBody>
        </p:sp>
      </p:grpSp>
      <p:sp>
        <p:nvSpPr>
          <p:cNvPr id="12" name="Text Box 7">
            <a:extLst>
              <a:ext uri="{FF2B5EF4-FFF2-40B4-BE49-F238E27FC236}">
                <a16:creationId xmlns:a16="http://schemas.microsoft.com/office/drawing/2014/main" id="{7AF595C9-46E8-4EF9-937F-91679DB2E0D1}"/>
              </a:ext>
            </a:extLst>
          </p:cNvPr>
          <p:cNvSpPr txBox="1">
            <a:spLocks noChangeArrowheads="1"/>
          </p:cNvSpPr>
          <p:nvPr/>
        </p:nvSpPr>
        <p:spPr bwMode="auto">
          <a:xfrm>
            <a:off x="3401689" y="6352261"/>
            <a:ext cx="1426224" cy="251795"/>
          </a:xfrm>
          <a:prstGeom prst="rect">
            <a:avLst/>
          </a:prstGeom>
          <a:solidFill>
            <a:schemeClr val="bg1"/>
          </a:solidFill>
          <a:ln w="9525">
            <a:solidFill>
              <a:srgbClr val="0000FF"/>
            </a:solidFill>
            <a:miter lim="800000"/>
            <a:headEnd/>
            <a:tailEnd/>
          </a:ln>
          <a:effectLst/>
        </p:spPr>
        <p:txBody>
          <a:bodyPr wrap="square" tIns="18000" bIns="18000">
            <a:spAutoFit/>
          </a:bodyPr>
          <a:lstStyle/>
          <a:p>
            <a:pPr algn="ctr">
              <a:lnSpc>
                <a:spcPct val="100000"/>
              </a:lnSpc>
              <a:spcBef>
                <a:spcPct val="50000"/>
              </a:spcBef>
              <a:buFontTx/>
              <a:buNone/>
            </a:pPr>
            <a:r>
              <a:rPr lang="en-US" sz="1400" b="0" i="0" dirty="0">
                <a:latin typeface="Arial" charset="0"/>
              </a:rPr>
              <a:t>Zoom 19.1</a:t>
            </a:r>
            <a:endParaRPr lang="en-CA" sz="1400" b="0" i="0" dirty="0">
              <a:latin typeface="Arial" charset="0"/>
            </a:endParaRPr>
          </a:p>
        </p:txBody>
      </p:sp>
      <p:sp>
        <p:nvSpPr>
          <p:cNvPr id="16" name="Text Box 7"/>
          <p:cNvSpPr txBox="1">
            <a:spLocks noChangeArrowheads="1"/>
          </p:cNvSpPr>
          <p:nvPr/>
        </p:nvSpPr>
        <p:spPr bwMode="auto">
          <a:xfrm>
            <a:off x="7632008" y="3264536"/>
            <a:ext cx="914400" cy="257175"/>
          </a:xfrm>
          <a:prstGeom prst="rect">
            <a:avLst/>
          </a:prstGeom>
          <a:solidFill>
            <a:schemeClr val="bg1"/>
          </a:solidFill>
          <a:ln w="9525">
            <a:solidFill>
              <a:srgbClr val="0000FF"/>
            </a:solidFill>
            <a:miter lim="800000"/>
            <a:headEnd/>
            <a:tailEnd/>
          </a:ln>
          <a:effectLst/>
        </p:spPr>
        <p:txBody>
          <a:bodyPr tIns="18000" bIns="18000">
            <a:spAutoFit/>
          </a:bodyPr>
          <a:lstStyle/>
          <a:p>
            <a:pPr algn="ctr">
              <a:lnSpc>
                <a:spcPct val="100000"/>
              </a:lnSpc>
              <a:spcBef>
                <a:spcPct val="50000"/>
              </a:spcBef>
              <a:buFontTx/>
              <a:buNone/>
            </a:pPr>
            <a:r>
              <a:rPr lang="en-US" sz="1400" b="0" i="0" dirty="0">
                <a:latin typeface="Arial" charset="0"/>
              </a:rPr>
              <a:t>Fig. 19.5</a:t>
            </a:r>
            <a:endParaRPr lang="en-CA" sz="1400" b="0" i="0" dirty="0">
              <a:latin typeface="Arial" charset="0"/>
            </a:endParaRPr>
          </a:p>
        </p:txBody>
      </p:sp>
      <p:sp>
        <p:nvSpPr>
          <p:cNvPr id="2" name="Rectangle 1">
            <a:extLst>
              <a:ext uri="{FF2B5EF4-FFF2-40B4-BE49-F238E27FC236}">
                <a16:creationId xmlns:a16="http://schemas.microsoft.com/office/drawing/2014/main" id="{22D0B9A9-0358-4D6F-9F78-00CE1F8995A2}"/>
              </a:ext>
            </a:extLst>
          </p:cNvPr>
          <p:cNvSpPr/>
          <p:nvPr/>
        </p:nvSpPr>
        <p:spPr bwMode="auto">
          <a:xfrm>
            <a:off x="7493747" y="6357190"/>
            <a:ext cx="914400" cy="24193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80000"/>
              </a:lnSpc>
              <a:spcBef>
                <a:spcPct val="20000"/>
              </a:spcBef>
              <a:spcAft>
                <a:spcPct val="0"/>
              </a:spcAft>
              <a:buClrTx/>
              <a:buSzTx/>
              <a:buFontTx/>
              <a:buChar char="•"/>
              <a:tabLst/>
            </a:pPr>
            <a:endParaRPr kumimoji="0" lang="en-CA" sz="1800" b="1" i="1" u="none" strike="noStrike" cap="none" normalizeH="0" baseline="0">
              <a:ln>
                <a:noFill/>
              </a:ln>
              <a:solidFill>
                <a:srgbClr val="333399"/>
              </a:solidFill>
              <a:effectLst/>
              <a:latin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28600" y="688026"/>
            <a:ext cx="6629400" cy="2505301"/>
          </a:xfrm>
          <a:prstGeom prst="rect">
            <a:avLst/>
          </a:prstGeom>
          <a:noFill/>
          <a:ln w="22225">
            <a:noFill/>
            <a:miter lim="800000"/>
            <a:headEnd/>
            <a:tailEnd/>
          </a:ln>
          <a:effectLst/>
        </p:spPr>
        <p:txBody>
          <a:bodyPr>
            <a:spAutoFit/>
          </a:bodyPr>
          <a:lstStyle/>
          <a:p>
            <a:pPr marL="185738" indent="-185738">
              <a:lnSpc>
                <a:spcPct val="100000"/>
              </a:lnSpc>
              <a:spcBef>
                <a:spcPct val="50000"/>
              </a:spcBef>
              <a:tabLst>
                <a:tab pos="539750" algn="l"/>
              </a:tabLst>
            </a:pPr>
            <a:r>
              <a:rPr lang="fr-FR" sz="1600" u="sng" dirty="0">
                <a:solidFill>
                  <a:schemeClr val="tx1"/>
                </a:solidFill>
                <a:latin typeface="Arial" charset="0"/>
              </a:rPr>
              <a:t>Veinules</a:t>
            </a:r>
            <a:r>
              <a:rPr lang="fr-FR" sz="1600" dirty="0">
                <a:solidFill>
                  <a:schemeClr val="tx1"/>
                </a:solidFill>
                <a:latin typeface="Arial" charset="0"/>
              </a:rPr>
              <a:t> </a:t>
            </a:r>
            <a:r>
              <a:rPr lang="fr-FR" sz="1600" i="0" dirty="0">
                <a:solidFill>
                  <a:schemeClr val="tx1"/>
                </a:solidFill>
                <a:latin typeface="Arial" charset="0"/>
              </a:rPr>
              <a:t>: </a:t>
            </a:r>
            <a:r>
              <a:rPr lang="fr-FR" sz="1600" b="0" i="0" dirty="0">
                <a:solidFill>
                  <a:schemeClr val="tx1"/>
                </a:solidFill>
                <a:latin typeface="Arial" charset="0"/>
              </a:rPr>
              <a:t>lumière 8-100 </a:t>
            </a:r>
            <a:r>
              <a:rPr lang="fr-FR" sz="1600" b="0" i="0" dirty="0" err="1">
                <a:solidFill>
                  <a:schemeClr val="tx1"/>
                </a:solidFill>
                <a:latin typeface="Arial" charset="0"/>
              </a:rPr>
              <a:t>um</a:t>
            </a:r>
            <a:endParaRPr lang="fr-FR" sz="1600" b="0" i="0" dirty="0">
              <a:solidFill>
                <a:schemeClr val="tx1"/>
              </a:solidFill>
              <a:latin typeface="Arial" charset="0"/>
            </a:endParaRPr>
          </a:p>
          <a:p>
            <a:pPr marL="363538" lvl="1" indent="-188913">
              <a:lnSpc>
                <a:spcPct val="100000"/>
              </a:lnSpc>
              <a:spcBef>
                <a:spcPct val="10000"/>
              </a:spcBef>
              <a:buFont typeface="Arial" panose="020B0604020202020204" pitchFamily="34" charset="0"/>
              <a:buChar char="−"/>
            </a:pPr>
            <a:r>
              <a:rPr lang="fr-FR" sz="1600" b="0" dirty="0">
                <a:solidFill>
                  <a:schemeClr val="tx1"/>
                </a:solidFill>
                <a:latin typeface="Arial" charset="0"/>
              </a:rPr>
              <a:t>Veinules </a:t>
            </a:r>
            <a:r>
              <a:rPr lang="fr-FR" sz="1600" b="0" dirty="0" err="1">
                <a:solidFill>
                  <a:schemeClr val="tx1"/>
                </a:solidFill>
                <a:latin typeface="Arial" charset="0"/>
              </a:rPr>
              <a:t>postcapillaires</a:t>
            </a:r>
            <a:r>
              <a:rPr lang="fr-FR" sz="1600" b="0" i="0" dirty="0">
                <a:solidFill>
                  <a:schemeClr val="tx1"/>
                </a:solidFill>
                <a:latin typeface="Arial" charset="0"/>
              </a:rPr>
              <a:t> </a:t>
            </a:r>
            <a:r>
              <a:rPr lang="fr-FR" sz="1600" b="0" i="0" dirty="0">
                <a:solidFill>
                  <a:schemeClr val="tx1"/>
                </a:solidFill>
                <a:latin typeface="Arial" charset="0"/>
                <a:cs typeface="Arial" charset="0"/>
              </a:rPr>
              <a:t>≈ capillaires</a:t>
            </a:r>
            <a:r>
              <a:rPr lang="fr-FR" sz="1600" b="0" i="0" dirty="0">
                <a:solidFill>
                  <a:schemeClr val="tx1"/>
                </a:solidFill>
                <a:latin typeface="Arial" charset="0"/>
              </a:rPr>
              <a:t> (seulement l’endothélium)</a:t>
            </a:r>
          </a:p>
          <a:p>
            <a:pPr marL="363538" lvl="1" indent="-188913">
              <a:lnSpc>
                <a:spcPct val="100000"/>
              </a:lnSpc>
              <a:spcBef>
                <a:spcPct val="10000"/>
              </a:spcBef>
              <a:buFont typeface="Arial" panose="020B0604020202020204" pitchFamily="34" charset="0"/>
              <a:buChar char="−"/>
            </a:pPr>
            <a:r>
              <a:rPr lang="fr-FR" sz="1600" b="0" i="0" dirty="0">
                <a:solidFill>
                  <a:schemeClr val="tx1"/>
                </a:solidFill>
                <a:latin typeface="Arial" charset="0"/>
              </a:rPr>
              <a:t>Les veinules plus larges contiennent aussi les tuniques moyennes et externes</a:t>
            </a:r>
          </a:p>
          <a:p>
            <a:pPr marL="185738" indent="-185738">
              <a:lnSpc>
                <a:spcPct val="100000"/>
              </a:lnSpc>
              <a:spcBef>
                <a:spcPct val="40000"/>
              </a:spcBef>
              <a:tabLst>
                <a:tab pos="539750" algn="l"/>
              </a:tabLst>
            </a:pPr>
            <a:r>
              <a:rPr lang="fr-FR" sz="1600" u="sng" dirty="0">
                <a:solidFill>
                  <a:schemeClr val="tx1"/>
                </a:solidFill>
                <a:latin typeface="Arial" charset="0"/>
              </a:rPr>
              <a:t>Veines</a:t>
            </a:r>
            <a:r>
              <a:rPr lang="fr-FR" sz="1600" dirty="0">
                <a:solidFill>
                  <a:schemeClr val="tx1"/>
                </a:solidFill>
                <a:latin typeface="Arial" charset="0"/>
              </a:rPr>
              <a:t> </a:t>
            </a:r>
            <a:r>
              <a:rPr lang="fr-FR" sz="1600" i="0" dirty="0">
                <a:solidFill>
                  <a:schemeClr val="tx1"/>
                </a:solidFill>
                <a:latin typeface="Arial" charset="0"/>
              </a:rPr>
              <a:t>: </a:t>
            </a:r>
            <a:r>
              <a:rPr lang="fr-FR" sz="1600" b="0" i="0" dirty="0">
                <a:solidFill>
                  <a:schemeClr val="tx1"/>
                </a:solidFill>
                <a:latin typeface="Arial" charset="0"/>
              </a:rPr>
              <a:t>jusqu’à environ 3.5 cm (veines caves)</a:t>
            </a:r>
            <a:endParaRPr lang="fr-FR" sz="1600" i="0" dirty="0">
              <a:solidFill>
                <a:schemeClr val="accent2"/>
              </a:solidFill>
              <a:latin typeface="Arial" charset="0"/>
            </a:endParaRPr>
          </a:p>
          <a:p>
            <a:pPr marL="363538" lvl="1" indent="-188913">
              <a:lnSpc>
                <a:spcPct val="100000"/>
              </a:lnSpc>
              <a:spcBef>
                <a:spcPct val="10000"/>
              </a:spcBef>
              <a:buFont typeface="Arial" panose="020B0604020202020204" pitchFamily="34" charset="0"/>
              <a:buChar char="−"/>
            </a:pPr>
            <a:r>
              <a:rPr lang="fr-FR" sz="1600" b="0" i="0" dirty="0">
                <a:solidFill>
                  <a:schemeClr val="tx1"/>
                </a:solidFill>
                <a:latin typeface="Arial" charset="0"/>
              </a:rPr>
              <a:t>3 tuniques, mais leur paroi est plus mince et leur lumière plus grande que chez les artères</a:t>
            </a:r>
          </a:p>
          <a:p>
            <a:pPr marL="363538" lvl="1" indent="-188913">
              <a:lnSpc>
                <a:spcPct val="100000"/>
              </a:lnSpc>
              <a:spcBef>
                <a:spcPct val="10000"/>
              </a:spcBef>
              <a:buFont typeface="Arial" panose="020B0604020202020204" pitchFamily="34" charset="0"/>
              <a:buChar char="−"/>
            </a:pPr>
            <a:r>
              <a:rPr lang="fr-FR" sz="1600" b="0" i="0" dirty="0">
                <a:solidFill>
                  <a:schemeClr val="tx1"/>
                </a:solidFill>
                <a:latin typeface="Arial" charset="0"/>
              </a:rPr>
              <a:t>Quelque 65% du volume sanguin dans les veines</a:t>
            </a:r>
          </a:p>
          <a:p>
            <a:pPr marL="363538" lvl="1">
              <a:lnSpc>
                <a:spcPct val="100000"/>
              </a:lnSpc>
              <a:spcBef>
                <a:spcPct val="0"/>
              </a:spcBef>
              <a:buFontTx/>
              <a:buNone/>
            </a:pPr>
            <a:r>
              <a:rPr lang="fr-FR" sz="1600" b="0" i="0" dirty="0">
                <a:solidFill>
                  <a:schemeClr val="tx1"/>
                </a:solidFill>
                <a:latin typeface="Arial" charset="0"/>
                <a:sym typeface="Symbol" pitchFamily="18" charset="2"/>
              </a:rPr>
              <a:t></a:t>
            </a:r>
            <a:r>
              <a:rPr lang="fr-FR" sz="1600" b="0" i="0" dirty="0">
                <a:solidFill>
                  <a:schemeClr val="tx1"/>
                </a:solidFill>
                <a:latin typeface="Arial" charset="0"/>
              </a:rPr>
              <a:t> </a:t>
            </a:r>
            <a:r>
              <a:rPr lang="fr-FR" sz="1600" i="0" dirty="0">
                <a:solidFill>
                  <a:schemeClr val="tx1"/>
                </a:solidFill>
                <a:latin typeface="Arial" charset="0"/>
              </a:rPr>
              <a:t>réservoir de sang</a:t>
            </a:r>
          </a:p>
        </p:txBody>
      </p:sp>
      <p:pic>
        <p:nvPicPr>
          <p:cNvPr id="7171" name="Picture 4" descr="20"/>
          <p:cNvPicPr>
            <a:picLocks noChangeAspect="1" noChangeArrowheads="1"/>
          </p:cNvPicPr>
          <p:nvPr/>
        </p:nvPicPr>
        <p:blipFill>
          <a:blip r:embed="rId3" cstate="print"/>
          <a:srcRect l="10077" t="48640" r="61406" b="36012"/>
          <a:stretch>
            <a:fillRect/>
          </a:stretch>
        </p:blipFill>
        <p:spPr bwMode="auto">
          <a:xfrm>
            <a:off x="7086600" y="533400"/>
            <a:ext cx="1465263" cy="887413"/>
          </a:xfrm>
          <a:prstGeom prst="rect">
            <a:avLst/>
          </a:prstGeom>
          <a:noFill/>
          <a:ln w="9525">
            <a:noFill/>
            <a:miter lim="800000"/>
            <a:headEnd/>
            <a:tailEnd/>
          </a:ln>
        </p:spPr>
      </p:pic>
      <p:pic>
        <p:nvPicPr>
          <p:cNvPr id="7172" name="Picture 5" descr="20"/>
          <p:cNvPicPr>
            <a:picLocks noChangeAspect="1" noChangeArrowheads="1"/>
          </p:cNvPicPr>
          <p:nvPr/>
        </p:nvPicPr>
        <p:blipFill>
          <a:blip r:embed="rId3" cstate="print"/>
          <a:srcRect l="10802" t="67194" r="59883" b="7730"/>
          <a:stretch>
            <a:fillRect/>
          </a:stretch>
        </p:blipFill>
        <p:spPr bwMode="auto">
          <a:xfrm>
            <a:off x="7086600" y="1447800"/>
            <a:ext cx="1663700" cy="1601788"/>
          </a:xfrm>
          <a:prstGeom prst="rect">
            <a:avLst/>
          </a:prstGeom>
          <a:noFill/>
          <a:ln w="9525">
            <a:noFill/>
            <a:miter lim="800000"/>
            <a:headEnd/>
            <a:tailEnd/>
          </a:ln>
        </p:spPr>
      </p:pic>
      <p:sp>
        <p:nvSpPr>
          <p:cNvPr id="7173" name="Rectangle 7"/>
          <p:cNvSpPr>
            <a:spLocks noChangeArrowheads="1"/>
          </p:cNvSpPr>
          <p:nvPr/>
        </p:nvSpPr>
        <p:spPr bwMode="auto">
          <a:xfrm>
            <a:off x="228600" y="212163"/>
            <a:ext cx="6248400" cy="430887"/>
          </a:xfrm>
          <a:prstGeom prst="rect">
            <a:avLst/>
          </a:prstGeom>
          <a:noFill/>
          <a:ln w="9525" algn="ctr">
            <a:noFill/>
            <a:miter lim="800000"/>
            <a:headEnd/>
            <a:tailEnd/>
          </a:ln>
          <a:effectLst/>
        </p:spPr>
        <p:txBody>
          <a:bodyPr>
            <a:spAutoFit/>
          </a:bodyPr>
          <a:lstStyle/>
          <a:p>
            <a:pPr marL="806450" indent="-806450">
              <a:lnSpc>
                <a:spcPct val="100000"/>
              </a:lnSpc>
              <a:spcBef>
                <a:spcPct val="0"/>
              </a:spcBef>
              <a:buFontTx/>
              <a:buNone/>
            </a:pPr>
            <a:r>
              <a:rPr lang="fr-FR" sz="2200" i="0" dirty="0">
                <a:solidFill>
                  <a:srgbClr val="0000FF"/>
                </a:solidFill>
                <a:latin typeface="Arial" charset="0"/>
              </a:rPr>
              <a:t>6.3.4	Décrire les veinules et veines</a:t>
            </a:r>
          </a:p>
        </p:txBody>
      </p:sp>
      <p:sp>
        <p:nvSpPr>
          <p:cNvPr id="7174" name="Text Box 10"/>
          <p:cNvSpPr txBox="1">
            <a:spLocks noChangeArrowheads="1"/>
          </p:cNvSpPr>
          <p:nvPr/>
        </p:nvSpPr>
        <p:spPr bwMode="auto">
          <a:xfrm>
            <a:off x="228600" y="3385236"/>
            <a:ext cx="6553200" cy="1685077"/>
          </a:xfrm>
          <a:prstGeom prst="rect">
            <a:avLst/>
          </a:prstGeom>
          <a:noFill/>
          <a:ln w="9525">
            <a:noFill/>
            <a:miter lim="800000"/>
            <a:headEnd/>
            <a:tailEnd/>
          </a:ln>
          <a:effectLst/>
        </p:spPr>
        <p:txBody>
          <a:bodyPr>
            <a:spAutoFit/>
          </a:bodyPr>
          <a:lstStyle/>
          <a:p>
            <a:pPr marL="185738" indent="-185738">
              <a:lnSpc>
                <a:spcPct val="100000"/>
              </a:lnSpc>
              <a:spcBef>
                <a:spcPct val="50000"/>
              </a:spcBef>
            </a:pPr>
            <a:r>
              <a:rPr lang="fr-FR" sz="1600" dirty="0">
                <a:solidFill>
                  <a:schemeClr val="tx1"/>
                </a:solidFill>
                <a:latin typeface="Arial" charset="0"/>
              </a:rPr>
              <a:t>Valvules veineuses </a:t>
            </a:r>
            <a:r>
              <a:rPr lang="fr-FR" sz="1600" i="0" dirty="0">
                <a:solidFill>
                  <a:schemeClr val="tx1"/>
                </a:solidFill>
                <a:latin typeface="Arial" charset="0"/>
              </a:rPr>
              <a:t>:</a:t>
            </a:r>
          </a:p>
          <a:p>
            <a:pPr marL="363538" lvl="1" indent="-188913">
              <a:lnSpc>
                <a:spcPct val="100000"/>
              </a:lnSpc>
              <a:spcBef>
                <a:spcPts val="300"/>
              </a:spcBef>
              <a:buFont typeface="Arial" panose="020B0604020202020204" pitchFamily="34" charset="0"/>
              <a:buChar char="−"/>
            </a:pPr>
            <a:r>
              <a:rPr lang="fr-FR" sz="1600" b="0" i="0" dirty="0">
                <a:solidFill>
                  <a:schemeClr val="tx1"/>
                </a:solidFill>
                <a:latin typeface="Arial" charset="0"/>
              </a:rPr>
              <a:t>Replis de la tunique interne dont la structure et le fonctionnement ressemblent à ceux de la valve de l’aorte ou du tronc pulmonaire.</a:t>
            </a:r>
          </a:p>
          <a:p>
            <a:pPr marL="363538" lvl="1" indent="-188913">
              <a:lnSpc>
                <a:spcPct val="100000"/>
              </a:lnSpc>
              <a:spcBef>
                <a:spcPts val="300"/>
              </a:spcBef>
              <a:buFont typeface="Arial" panose="020B0604020202020204" pitchFamily="34" charset="0"/>
              <a:buChar char="−"/>
            </a:pPr>
            <a:r>
              <a:rPr lang="fr-FR" sz="1600" b="0" i="0" dirty="0">
                <a:solidFill>
                  <a:schemeClr val="tx1"/>
                </a:solidFill>
                <a:latin typeface="Arial" charset="0"/>
              </a:rPr>
              <a:t>Présentes dans les veines ayant un diamètre &gt; 2mm, en particulier dans les veines des membres</a:t>
            </a:r>
          </a:p>
          <a:p>
            <a:pPr marL="363538" lvl="1" indent="-188913">
              <a:lnSpc>
                <a:spcPct val="100000"/>
              </a:lnSpc>
              <a:spcBef>
                <a:spcPts val="300"/>
              </a:spcBef>
              <a:buFont typeface="Arial" panose="020B0604020202020204" pitchFamily="34" charset="0"/>
              <a:buChar char="−"/>
            </a:pPr>
            <a:r>
              <a:rPr lang="fr-FR" sz="1600" b="0" i="0" dirty="0">
                <a:solidFill>
                  <a:schemeClr val="tx1"/>
                </a:solidFill>
                <a:latin typeface="Arial" charset="0"/>
              </a:rPr>
              <a:t>Fonction : facilitent le retour veineux</a:t>
            </a:r>
          </a:p>
        </p:txBody>
      </p:sp>
      <p:pic>
        <p:nvPicPr>
          <p:cNvPr id="7175" name="Picture 11"/>
          <p:cNvPicPr>
            <a:picLocks noChangeAspect="1" noChangeArrowheads="1"/>
          </p:cNvPicPr>
          <p:nvPr/>
        </p:nvPicPr>
        <p:blipFill>
          <a:blip r:embed="rId4" cstate="print"/>
          <a:srcRect b="2676"/>
          <a:stretch>
            <a:fillRect/>
          </a:stretch>
        </p:blipFill>
        <p:spPr bwMode="auto">
          <a:xfrm>
            <a:off x="7162800" y="3352800"/>
            <a:ext cx="1316038" cy="2817813"/>
          </a:xfrm>
          <a:prstGeom prst="rect">
            <a:avLst/>
          </a:prstGeom>
          <a:noFill/>
          <a:ln w="9525">
            <a:noFill/>
            <a:miter lim="800000"/>
            <a:headEnd/>
            <a:tailEnd/>
          </a:ln>
        </p:spPr>
      </p:pic>
      <p:sp>
        <p:nvSpPr>
          <p:cNvPr id="7176" name="Rectangle 13"/>
          <p:cNvSpPr>
            <a:spLocks noChangeArrowheads="1"/>
          </p:cNvSpPr>
          <p:nvPr/>
        </p:nvSpPr>
        <p:spPr bwMode="auto">
          <a:xfrm>
            <a:off x="149073" y="3284451"/>
            <a:ext cx="8686800" cy="2971800"/>
          </a:xfrm>
          <a:prstGeom prst="rect">
            <a:avLst/>
          </a:prstGeom>
          <a:noFill/>
          <a:ln w="9525" algn="ctr">
            <a:noFill/>
            <a:miter lim="800000"/>
            <a:headEnd/>
            <a:tailEnd/>
          </a:ln>
          <a:effectLst/>
        </p:spPr>
        <p:txBody>
          <a:bodyPr wrap="none" anchor="ctr"/>
          <a:lstStyle/>
          <a:p>
            <a:endParaRPr lang="fr-CA"/>
          </a:p>
        </p:txBody>
      </p:sp>
      <p:sp>
        <p:nvSpPr>
          <p:cNvPr id="7177" name="Rectangle 15"/>
          <p:cNvSpPr>
            <a:spLocks noChangeArrowheads="1"/>
          </p:cNvSpPr>
          <p:nvPr/>
        </p:nvSpPr>
        <p:spPr bwMode="auto">
          <a:xfrm>
            <a:off x="228600" y="838200"/>
            <a:ext cx="8686800" cy="2600325"/>
          </a:xfrm>
          <a:prstGeom prst="rect">
            <a:avLst/>
          </a:prstGeom>
          <a:noFill/>
          <a:ln w="9525" algn="ctr">
            <a:noFill/>
            <a:miter lim="800000"/>
            <a:headEnd/>
            <a:tailEnd/>
          </a:ln>
          <a:effectLst/>
        </p:spPr>
        <p:txBody>
          <a:bodyPr wrap="none" anchor="ctr"/>
          <a:lstStyle/>
          <a:p>
            <a:endParaRPr lang="fr-CA"/>
          </a:p>
        </p:txBody>
      </p:sp>
      <p:sp>
        <p:nvSpPr>
          <p:cNvPr id="7178" name="Text Box 16"/>
          <p:cNvSpPr txBox="1">
            <a:spLocks noChangeArrowheads="1"/>
          </p:cNvSpPr>
          <p:nvPr/>
        </p:nvSpPr>
        <p:spPr bwMode="auto">
          <a:xfrm>
            <a:off x="7086600" y="1219200"/>
            <a:ext cx="9144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dirty="0">
                <a:solidFill>
                  <a:schemeClr val="tx1"/>
                </a:solidFill>
                <a:latin typeface="Georgia" pitchFamily="18" charset="0"/>
              </a:rPr>
              <a:t>Veinule</a:t>
            </a:r>
          </a:p>
        </p:txBody>
      </p:sp>
      <p:sp>
        <p:nvSpPr>
          <p:cNvPr id="7179" name="Text Box 17"/>
          <p:cNvSpPr txBox="1">
            <a:spLocks noChangeArrowheads="1"/>
          </p:cNvSpPr>
          <p:nvPr/>
        </p:nvSpPr>
        <p:spPr bwMode="auto">
          <a:xfrm>
            <a:off x="7086600" y="2819400"/>
            <a:ext cx="609600" cy="238125"/>
          </a:xfrm>
          <a:prstGeom prst="rect">
            <a:avLst/>
          </a:prstGeom>
          <a:solidFill>
            <a:schemeClr val="bg1"/>
          </a:solidFill>
          <a:ln w="9525" algn="ctr">
            <a:noFill/>
            <a:miter lim="800000"/>
            <a:headEnd/>
            <a:tailEnd/>
          </a:ln>
          <a:effectLst/>
        </p:spPr>
        <p:txBody>
          <a:bodyPr lIns="54000" rIns="54000">
            <a:spAutoFit/>
          </a:bodyPr>
          <a:lstStyle/>
          <a:p>
            <a:pPr algn="ctr">
              <a:spcBef>
                <a:spcPct val="50000"/>
              </a:spcBef>
              <a:buFontTx/>
              <a:buNone/>
            </a:pPr>
            <a:r>
              <a:rPr lang="fr-FR" sz="1200" i="0">
                <a:solidFill>
                  <a:schemeClr val="tx1"/>
                </a:solidFill>
                <a:latin typeface="Georgia" pitchFamily="18" charset="0"/>
              </a:rPr>
              <a:t>Veine</a:t>
            </a:r>
          </a:p>
        </p:txBody>
      </p:sp>
      <p:sp>
        <p:nvSpPr>
          <p:cNvPr id="7180" name="Text Box 18"/>
          <p:cNvSpPr txBox="1">
            <a:spLocks noChangeArrowheads="1"/>
          </p:cNvSpPr>
          <p:nvPr/>
        </p:nvSpPr>
        <p:spPr bwMode="auto">
          <a:xfrm>
            <a:off x="8143875" y="3352800"/>
            <a:ext cx="609600" cy="144463"/>
          </a:xfrm>
          <a:prstGeom prst="rect">
            <a:avLst/>
          </a:prstGeom>
          <a:solidFill>
            <a:schemeClr val="bg1"/>
          </a:solidFill>
          <a:ln w="9525" algn="ctr">
            <a:noFill/>
            <a:miter lim="800000"/>
            <a:headEnd/>
            <a:tailEnd/>
          </a:ln>
          <a:effectLst/>
        </p:spPr>
        <p:txBody>
          <a:bodyPr lIns="18000" tIns="10800" rIns="18000" bIns="10800">
            <a:spAutoFit/>
          </a:bodyPr>
          <a:lstStyle/>
          <a:p>
            <a:pPr>
              <a:buFontTx/>
              <a:buNone/>
            </a:pPr>
            <a:r>
              <a:rPr lang="fr-FR" sz="1000" i="0">
                <a:solidFill>
                  <a:schemeClr val="tx1"/>
                </a:solidFill>
                <a:latin typeface="Verdana" pitchFamily="34" charset="0"/>
              </a:rPr>
              <a:t>Valvule</a:t>
            </a:r>
          </a:p>
        </p:txBody>
      </p:sp>
      <p:sp>
        <p:nvSpPr>
          <p:cNvPr id="7181" name="Text Box 19"/>
          <p:cNvSpPr txBox="1">
            <a:spLocks noChangeArrowheads="1"/>
          </p:cNvSpPr>
          <p:nvPr/>
        </p:nvSpPr>
        <p:spPr bwMode="auto">
          <a:xfrm>
            <a:off x="7467600" y="5768975"/>
            <a:ext cx="762000" cy="327025"/>
          </a:xfrm>
          <a:prstGeom prst="rect">
            <a:avLst/>
          </a:prstGeom>
          <a:solidFill>
            <a:schemeClr val="bg1"/>
          </a:solidFill>
          <a:ln w="9525" algn="ctr">
            <a:noFill/>
            <a:miter lim="800000"/>
            <a:headEnd/>
            <a:tailEnd/>
          </a:ln>
          <a:effectLst/>
        </p:spPr>
        <p:txBody>
          <a:bodyPr lIns="18000" tIns="10800" rIns="18000" bIns="10800">
            <a:spAutoFit/>
          </a:bodyPr>
          <a:lstStyle/>
          <a:p>
            <a:pPr algn="ctr">
              <a:buFontTx/>
              <a:buNone/>
            </a:pPr>
            <a:r>
              <a:rPr lang="fr-FR" sz="1000" b="0" i="0" dirty="0">
                <a:solidFill>
                  <a:schemeClr val="tx1"/>
                </a:solidFill>
                <a:latin typeface="Verdana" pitchFamily="34" charset="0"/>
              </a:rPr>
              <a:t>Lumière</a:t>
            </a:r>
          </a:p>
          <a:p>
            <a:pPr algn="ctr">
              <a:buFontTx/>
              <a:buNone/>
            </a:pPr>
            <a:r>
              <a:rPr lang="fr-FR" sz="1200" i="0" dirty="0">
                <a:solidFill>
                  <a:schemeClr val="tx1"/>
                </a:solidFill>
                <a:latin typeface="Verdana" pitchFamily="34" charset="0"/>
              </a:rPr>
              <a:t>Veine</a:t>
            </a:r>
          </a:p>
        </p:txBody>
      </p:sp>
      <p:sp>
        <p:nvSpPr>
          <p:cNvPr id="14" name="Text Box 26"/>
          <p:cNvSpPr txBox="1">
            <a:spLocks noChangeArrowheads="1"/>
          </p:cNvSpPr>
          <p:nvPr/>
        </p:nvSpPr>
        <p:spPr bwMode="auto">
          <a:xfrm>
            <a:off x="381000" y="5772149"/>
            <a:ext cx="4442782" cy="307777"/>
          </a:xfrm>
          <a:prstGeom prst="rect">
            <a:avLst/>
          </a:prstGeom>
          <a:noFill/>
          <a:ln w="9525" algn="ctr">
            <a:solidFill>
              <a:srgbClr val="FF0000"/>
            </a:solidFill>
            <a:miter lim="800000"/>
            <a:headEnd/>
            <a:tailEnd/>
          </a:ln>
          <a:effectLst/>
        </p:spPr>
        <p:txBody>
          <a:bodyPr wrap="square" lIns="72000" rIns="72000">
            <a:spAutoFit/>
          </a:bodyPr>
          <a:lstStyle/>
          <a:p>
            <a:pPr marL="174625" indent="-174625">
              <a:lnSpc>
                <a:spcPct val="100000"/>
              </a:lnSpc>
              <a:spcBef>
                <a:spcPct val="0"/>
              </a:spcBef>
              <a:buSzPct val="90000"/>
              <a:buFont typeface="Wingdings" panose="05000000000000000000" pitchFamily="2" charset="2"/>
              <a:buChar char="Ø"/>
            </a:pPr>
            <a:r>
              <a:rPr lang="fr-CA" sz="1400" b="0" dirty="0">
                <a:solidFill>
                  <a:srgbClr val="FF0000"/>
                </a:solidFill>
                <a:latin typeface="Arial" charset="0"/>
              </a:rPr>
              <a:t>Qu’est-ce qu’une varice ? Quelles sont les causes ? </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80000"/>
          </a:lnSpc>
          <a:spcBef>
            <a:spcPct val="20000"/>
          </a:spcBef>
          <a:spcAft>
            <a:spcPct val="0"/>
          </a:spcAft>
          <a:buClrTx/>
          <a:buSzTx/>
          <a:buFontTx/>
          <a:buChar char="•"/>
          <a:tabLst/>
          <a:defRPr kumimoji="0" lang="fr-CH" sz="1800" b="1" i="1" u="none" strike="noStrike" cap="none" normalizeH="0" baseline="0" smtClean="0">
            <a:ln>
              <a:noFill/>
            </a:ln>
            <a:solidFill>
              <a:srgbClr val="333399"/>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80000"/>
          </a:lnSpc>
          <a:spcBef>
            <a:spcPct val="20000"/>
          </a:spcBef>
          <a:spcAft>
            <a:spcPct val="0"/>
          </a:spcAft>
          <a:buClrTx/>
          <a:buSzTx/>
          <a:buFontTx/>
          <a:buChar char="•"/>
          <a:tabLst/>
          <a:defRPr kumimoji="0" lang="fr-CH" sz="1800" b="1" i="1" u="none" strike="noStrike" cap="none" normalizeH="0" baseline="0" smtClean="0">
            <a:ln>
              <a:noFill/>
            </a:ln>
            <a:solidFill>
              <a:srgbClr val="333399"/>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6351</TotalTime>
  <Words>5986</Words>
  <Application>Microsoft Office PowerPoint</Application>
  <PresentationFormat>On-screen Show (4:3)</PresentationFormat>
  <Paragraphs>461</Paragraphs>
  <Slides>34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Georgia</vt:lpstr>
      <vt:lpstr>Symbol</vt:lpstr>
      <vt:lpstr>Times New Roman</vt:lpstr>
      <vt:lpstr>Verdana</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 of ottawa med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ANP1505</dc:title>
  <dc:creator/>
  <cp:lastModifiedBy>Michel Désilets</cp:lastModifiedBy>
  <cp:revision>360</cp:revision>
  <dcterms:created xsi:type="dcterms:W3CDTF">2000-01-23T16:23:24Z</dcterms:created>
  <dcterms:modified xsi:type="dcterms:W3CDTF">2021-03-15T18:58:52Z</dcterms:modified>
</cp:coreProperties>
</file>